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2"/>
  </p:notesMasterIdLst>
  <p:handoutMasterIdLst>
    <p:handoutMasterId r:id="rId153"/>
  </p:handoutMasterIdLst>
  <p:sldIdLst>
    <p:sldId id="256" r:id="rId2"/>
    <p:sldId id="258" r:id="rId3"/>
    <p:sldId id="406" r:id="rId4"/>
    <p:sldId id="424" r:id="rId5"/>
    <p:sldId id="420" r:id="rId6"/>
    <p:sldId id="416" r:id="rId7"/>
    <p:sldId id="417" r:id="rId8"/>
    <p:sldId id="418" r:id="rId9"/>
    <p:sldId id="419" r:id="rId10"/>
    <p:sldId id="421" r:id="rId11"/>
    <p:sldId id="359" r:id="rId12"/>
    <p:sldId id="360" r:id="rId13"/>
    <p:sldId id="425" r:id="rId14"/>
    <p:sldId id="286" r:id="rId15"/>
    <p:sldId id="427" r:id="rId16"/>
    <p:sldId id="428" r:id="rId17"/>
    <p:sldId id="429" r:id="rId18"/>
    <p:sldId id="398" r:id="rId19"/>
    <p:sldId id="431" r:id="rId20"/>
    <p:sldId id="432" r:id="rId21"/>
    <p:sldId id="433" r:id="rId22"/>
    <p:sldId id="361" r:id="rId23"/>
    <p:sldId id="266" r:id="rId24"/>
    <p:sldId id="364" r:id="rId25"/>
    <p:sldId id="436" r:id="rId26"/>
    <p:sldId id="434" r:id="rId27"/>
    <p:sldId id="435" r:id="rId28"/>
    <p:sldId id="369" r:id="rId29"/>
    <p:sldId id="496" r:id="rId30"/>
    <p:sldId id="497" r:id="rId31"/>
    <p:sldId id="498" r:id="rId32"/>
    <p:sldId id="499" r:id="rId33"/>
    <p:sldId id="265" r:id="rId34"/>
    <p:sldId id="578" r:id="rId35"/>
    <p:sldId id="580" r:id="rId36"/>
    <p:sldId id="579" r:id="rId37"/>
    <p:sldId id="399" r:id="rId38"/>
    <p:sldId id="437" r:id="rId39"/>
    <p:sldId id="519" r:id="rId40"/>
    <p:sldId id="582" r:id="rId41"/>
    <p:sldId id="267" r:id="rId42"/>
    <p:sldId id="274" r:id="rId43"/>
    <p:sldId id="278" r:id="rId44"/>
    <p:sldId id="280" r:id="rId45"/>
    <p:sldId id="422" r:id="rId46"/>
    <p:sldId id="394" r:id="rId47"/>
    <p:sldId id="505" r:id="rId48"/>
    <p:sldId id="506" r:id="rId49"/>
    <p:sldId id="393" r:id="rId50"/>
    <p:sldId id="507" r:id="rId51"/>
    <p:sldId id="509" r:id="rId52"/>
    <p:sldId id="510" r:id="rId53"/>
    <p:sldId id="511" r:id="rId54"/>
    <p:sldId id="513" r:id="rId55"/>
    <p:sldId id="514" r:id="rId56"/>
    <p:sldId id="515" r:id="rId57"/>
    <p:sldId id="524" r:id="rId58"/>
    <p:sldId id="529" r:id="rId59"/>
    <p:sldId id="525" r:id="rId60"/>
    <p:sldId id="539" r:id="rId61"/>
    <p:sldId id="526" r:id="rId62"/>
    <p:sldId id="527" r:id="rId63"/>
    <p:sldId id="528" r:id="rId64"/>
    <p:sldId id="512" r:id="rId65"/>
    <p:sldId id="395" r:id="rId66"/>
    <p:sldId id="522" r:id="rId67"/>
    <p:sldId id="523" r:id="rId68"/>
    <p:sldId id="538" r:id="rId69"/>
    <p:sldId id="438" r:id="rId70"/>
    <p:sldId id="508" r:id="rId71"/>
    <p:sldId id="440" r:id="rId72"/>
    <p:sldId id="471" r:id="rId73"/>
    <p:sldId id="472" r:id="rId74"/>
    <p:sldId id="473" r:id="rId75"/>
    <p:sldId id="554" r:id="rId76"/>
    <p:sldId id="562" r:id="rId77"/>
    <p:sldId id="530" r:id="rId78"/>
    <p:sldId id="531" r:id="rId79"/>
    <p:sldId id="532" r:id="rId80"/>
    <p:sldId id="555" r:id="rId81"/>
    <p:sldId id="556" r:id="rId82"/>
    <p:sldId id="557" r:id="rId83"/>
    <p:sldId id="558" r:id="rId84"/>
    <p:sldId id="559" r:id="rId85"/>
    <p:sldId id="560" r:id="rId86"/>
    <p:sldId id="561" r:id="rId87"/>
    <p:sldId id="576" r:id="rId88"/>
    <p:sldId id="577" r:id="rId89"/>
    <p:sldId id="541" r:id="rId90"/>
    <p:sldId id="542" r:id="rId91"/>
    <p:sldId id="551" r:id="rId92"/>
    <p:sldId id="552" r:id="rId93"/>
    <p:sldId id="553" r:id="rId94"/>
    <p:sldId id="543" r:id="rId95"/>
    <p:sldId id="544" r:id="rId96"/>
    <p:sldId id="563" r:id="rId97"/>
    <p:sldId id="564" r:id="rId98"/>
    <p:sldId id="565" r:id="rId99"/>
    <p:sldId id="566" r:id="rId100"/>
    <p:sldId id="567" r:id="rId101"/>
    <p:sldId id="568" r:id="rId102"/>
    <p:sldId id="569" r:id="rId103"/>
    <p:sldId id="570" r:id="rId104"/>
    <p:sldId id="545" r:id="rId105"/>
    <p:sldId id="546" r:id="rId106"/>
    <p:sldId id="547" r:id="rId107"/>
    <p:sldId id="548" r:id="rId108"/>
    <p:sldId id="549" r:id="rId109"/>
    <p:sldId id="550" r:id="rId110"/>
    <p:sldId id="474" r:id="rId111"/>
    <p:sldId id="284" r:id="rId112"/>
    <p:sldId id="285" r:id="rId113"/>
    <p:sldId id="571" r:id="rId114"/>
    <p:sldId id="572" r:id="rId115"/>
    <p:sldId id="573" r:id="rId116"/>
    <p:sldId id="388" r:id="rId117"/>
    <p:sldId id="575" r:id="rId118"/>
    <p:sldId id="574" r:id="rId119"/>
    <p:sldId id="407" r:id="rId120"/>
    <p:sldId id="533" r:id="rId121"/>
    <p:sldId id="534" r:id="rId122"/>
    <p:sldId id="441" r:id="rId123"/>
    <p:sldId id="442" r:id="rId124"/>
    <p:sldId id="443" r:id="rId125"/>
    <p:sldId id="444" r:id="rId126"/>
    <p:sldId id="465" r:id="rId127"/>
    <p:sldId id="535" r:id="rId128"/>
    <p:sldId id="536" r:id="rId129"/>
    <p:sldId id="581" r:id="rId130"/>
    <p:sldId id="521" r:id="rId131"/>
    <p:sldId id="319" r:id="rId132"/>
    <p:sldId id="447" r:id="rId133"/>
    <p:sldId id="320" r:id="rId134"/>
    <p:sldId id="321" r:id="rId135"/>
    <p:sldId id="451" r:id="rId136"/>
    <p:sldId id="323" r:id="rId137"/>
    <p:sldId id="450" r:id="rId138"/>
    <p:sldId id="468" r:id="rId139"/>
    <p:sldId id="409" r:id="rId140"/>
    <p:sldId id="452" r:id="rId141"/>
    <p:sldId id="331" r:id="rId142"/>
    <p:sldId id="332" r:id="rId143"/>
    <p:sldId id="333" r:id="rId144"/>
    <p:sldId id="334" r:id="rId145"/>
    <p:sldId id="376" r:id="rId146"/>
    <p:sldId id="379" r:id="rId147"/>
    <p:sldId id="520" r:id="rId148"/>
    <p:sldId id="408" r:id="rId149"/>
    <p:sldId id="402" r:id="rId150"/>
    <p:sldId id="470" r:id="rId151"/>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882" y="-19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97313" y="0"/>
            <a:ext cx="2982912" cy="465138"/>
          </a:xfrm>
          <a:prstGeom prst="rect">
            <a:avLst/>
          </a:prstGeom>
        </p:spPr>
        <p:txBody>
          <a:bodyPr vert="horz" lIns="91440" tIns="45720" rIns="91440" bIns="45720" rtlCol="0"/>
          <a:lstStyle>
            <a:lvl1pPr algn="r">
              <a:defRPr sz="1200"/>
            </a:lvl1pPr>
          </a:lstStyle>
          <a:p>
            <a:fld id="{517FBCE0-9AAE-46F1-B311-A1E9F62727BF}" type="datetimeFigureOut">
              <a:rPr lang="en-US" smtClean="0"/>
              <a:pPr/>
              <a:t>6/16/2014</a:t>
            </a:fld>
            <a:endParaRPr lang="en-US"/>
          </a:p>
        </p:txBody>
      </p:sp>
      <p:sp>
        <p:nvSpPr>
          <p:cNvPr id="4" name="Footer Placeholder 3"/>
          <p:cNvSpPr>
            <a:spLocks noGrp="1"/>
          </p:cNvSpPr>
          <p:nvPr>
            <p:ph type="ftr" sz="quarter" idx="2"/>
          </p:nvPr>
        </p:nvSpPr>
        <p:spPr>
          <a:xfrm>
            <a:off x="0" y="8829675"/>
            <a:ext cx="2982913"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97313" y="8829675"/>
            <a:ext cx="2982912" cy="465138"/>
          </a:xfrm>
          <a:prstGeom prst="rect">
            <a:avLst/>
          </a:prstGeom>
        </p:spPr>
        <p:txBody>
          <a:bodyPr vert="horz" lIns="91440" tIns="45720" rIns="91440" bIns="45720" rtlCol="0" anchor="b"/>
          <a:lstStyle>
            <a:lvl1pPr algn="r">
              <a:defRPr sz="1200"/>
            </a:lvl1pPr>
          </a:lstStyle>
          <a:p>
            <a:fld id="{042A3703-BCC2-4007-9E21-D336318D24DB}" type="slidenum">
              <a:rPr lang="en-US" smtClean="0"/>
              <a:pPr/>
              <a:t>‹#›</a:t>
            </a:fld>
            <a:endParaRPr lang="en-US"/>
          </a:p>
        </p:txBody>
      </p:sp>
    </p:spTree>
    <p:extLst>
      <p:ext uri="{BB962C8B-B14F-4D97-AF65-F5344CB8AC3E}">
        <p14:creationId xmlns:p14="http://schemas.microsoft.com/office/powerpoint/2010/main" val="1845027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97313" y="0"/>
            <a:ext cx="2982912" cy="465138"/>
          </a:xfrm>
          <a:prstGeom prst="rect">
            <a:avLst/>
          </a:prstGeom>
        </p:spPr>
        <p:txBody>
          <a:bodyPr vert="horz" lIns="91440" tIns="45720" rIns="91440" bIns="45720" rtlCol="0"/>
          <a:lstStyle>
            <a:lvl1pPr algn="r">
              <a:defRPr sz="1200"/>
            </a:lvl1pPr>
          </a:lstStyle>
          <a:p>
            <a:fld id="{07384A95-34C6-44A6-ADBE-B57C9B70D099}" type="datetimeFigureOut">
              <a:rPr lang="en-US" smtClean="0"/>
              <a:t>6/16/2014</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8975" y="4416425"/>
            <a:ext cx="550545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82913"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97313" y="8829675"/>
            <a:ext cx="2982912" cy="465138"/>
          </a:xfrm>
          <a:prstGeom prst="rect">
            <a:avLst/>
          </a:prstGeom>
        </p:spPr>
        <p:txBody>
          <a:bodyPr vert="horz" lIns="91440" tIns="45720" rIns="91440" bIns="45720" rtlCol="0" anchor="b"/>
          <a:lstStyle>
            <a:lvl1pPr algn="r">
              <a:defRPr sz="1200"/>
            </a:lvl1pPr>
          </a:lstStyle>
          <a:p>
            <a:fld id="{0C8FADB5-8440-466E-B938-BA69F63BA132}" type="slidenum">
              <a:rPr lang="en-US" smtClean="0"/>
              <a:t>‹#›</a:t>
            </a:fld>
            <a:endParaRPr lang="en-US"/>
          </a:p>
        </p:txBody>
      </p:sp>
    </p:spTree>
    <p:extLst>
      <p:ext uri="{BB962C8B-B14F-4D97-AF65-F5344CB8AC3E}">
        <p14:creationId xmlns:p14="http://schemas.microsoft.com/office/powerpoint/2010/main" val="3888408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r>
              <a:rPr lang="en-US" baseline="0" dirty="0" smtClean="0"/>
              <a:t> and Andrea introduce themselves</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a:t>
            </a:fld>
            <a:endParaRPr lang="en-US"/>
          </a:p>
        </p:txBody>
      </p:sp>
    </p:spTree>
    <p:extLst>
      <p:ext uri="{BB962C8B-B14F-4D97-AF65-F5344CB8AC3E}">
        <p14:creationId xmlns:p14="http://schemas.microsoft.com/office/powerpoint/2010/main" val="2706747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11</a:t>
            </a:fld>
            <a:endParaRPr lang="en-US"/>
          </a:p>
        </p:txBody>
      </p:sp>
    </p:spTree>
    <p:extLst>
      <p:ext uri="{BB962C8B-B14F-4D97-AF65-F5344CB8AC3E}">
        <p14:creationId xmlns:p14="http://schemas.microsoft.com/office/powerpoint/2010/main" val="3249427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r>
              <a:rPr lang="en-US" baseline="0" dirty="0" smtClean="0"/>
              <a:t> – give teachers two minutes to discuss</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12</a:t>
            </a:fld>
            <a:endParaRPr lang="en-US"/>
          </a:p>
        </p:txBody>
      </p:sp>
    </p:spTree>
    <p:extLst>
      <p:ext uri="{BB962C8B-B14F-4D97-AF65-F5344CB8AC3E}">
        <p14:creationId xmlns:p14="http://schemas.microsoft.com/office/powerpoint/2010/main" val="34403714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13</a:t>
            </a:fld>
            <a:endParaRPr lang="en-US"/>
          </a:p>
        </p:txBody>
      </p:sp>
    </p:spTree>
    <p:extLst>
      <p:ext uri="{BB962C8B-B14F-4D97-AF65-F5344CB8AC3E}">
        <p14:creationId xmlns:p14="http://schemas.microsoft.com/office/powerpoint/2010/main" val="2089866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15</a:t>
            </a:fld>
            <a:endParaRPr lang="en-US"/>
          </a:p>
        </p:txBody>
      </p:sp>
    </p:spTree>
    <p:extLst>
      <p:ext uri="{BB962C8B-B14F-4D97-AF65-F5344CB8AC3E}">
        <p14:creationId xmlns:p14="http://schemas.microsoft.com/office/powerpoint/2010/main" val="3100814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16</a:t>
            </a:fld>
            <a:endParaRPr lang="en-US"/>
          </a:p>
        </p:txBody>
      </p:sp>
    </p:spTree>
    <p:extLst>
      <p:ext uri="{BB962C8B-B14F-4D97-AF65-F5344CB8AC3E}">
        <p14:creationId xmlns:p14="http://schemas.microsoft.com/office/powerpoint/2010/main" val="28508065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17</a:t>
            </a:fld>
            <a:endParaRPr lang="en-US"/>
          </a:p>
        </p:txBody>
      </p:sp>
    </p:spTree>
    <p:extLst>
      <p:ext uri="{BB962C8B-B14F-4D97-AF65-F5344CB8AC3E}">
        <p14:creationId xmlns:p14="http://schemas.microsoft.com/office/powerpoint/2010/main" val="106035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18</a:t>
            </a:fld>
            <a:endParaRPr lang="en-US"/>
          </a:p>
        </p:txBody>
      </p:sp>
    </p:spTree>
    <p:extLst>
      <p:ext uri="{BB962C8B-B14F-4D97-AF65-F5344CB8AC3E}">
        <p14:creationId xmlns:p14="http://schemas.microsoft.com/office/powerpoint/2010/main" val="2692874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19</a:t>
            </a:fld>
            <a:endParaRPr lang="en-US"/>
          </a:p>
        </p:txBody>
      </p:sp>
    </p:spTree>
    <p:extLst>
      <p:ext uri="{BB962C8B-B14F-4D97-AF65-F5344CB8AC3E}">
        <p14:creationId xmlns:p14="http://schemas.microsoft.com/office/powerpoint/2010/main" val="37813903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20</a:t>
            </a:fld>
            <a:endParaRPr lang="en-US"/>
          </a:p>
        </p:txBody>
      </p:sp>
    </p:spTree>
    <p:extLst>
      <p:ext uri="{BB962C8B-B14F-4D97-AF65-F5344CB8AC3E}">
        <p14:creationId xmlns:p14="http://schemas.microsoft.com/office/powerpoint/2010/main" val="781795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21</a:t>
            </a:fld>
            <a:endParaRPr lang="en-US"/>
          </a:p>
        </p:txBody>
      </p:sp>
    </p:spTree>
    <p:extLst>
      <p:ext uri="{BB962C8B-B14F-4D97-AF65-F5344CB8AC3E}">
        <p14:creationId xmlns:p14="http://schemas.microsoft.com/office/powerpoint/2010/main" val="1257351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 introduce</a:t>
            </a:r>
            <a:r>
              <a:rPr lang="en-US" baseline="0" dirty="0" smtClean="0"/>
              <a:t> and allow teachers to discuss within their groups</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a:t>
            </a:fld>
            <a:endParaRPr lang="en-US"/>
          </a:p>
        </p:txBody>
      </p:sp>
    </p:spTree>
    <p:extLst>
      <p:ext uri="{BB962C8B-B14F-4D97-AF65-F5344CB8AC3E}">
        <p14:creationId xmlns:p14="http://schemas.microsoft.com/office/powerpoint/2010/main" val="28404032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22</a:t>
            </a:fld>
            <a:endParaRPr lang="en-US"/>
          </a:p>
        </p:txBody>
      </p:sp>
    </p:spTree>
    <p:extLst>
      <p:ext uri="{BB962C8B-B14F-4D97-AF65-F5344CB8AC3E}">
        <p14:creationId xmlns:p14="http://schemas.microsoft.com/office/powerpoint/2010/main" val="3936552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23</a:t>
            </a:fld>
            <a:endParaRPr lang="en-US"/>
          </a:p>
        </p:txBody>
      </p:sp>
    </p:spTree>
    <p:extLst>
      <p:ext uri="{BB962C8B-B14F-4D97-AF65-F5344CB8AC3E}">
        <p14:creationId xmlns:p14="http://schemas.microsoft.com/office/powerpoint/2010/main" val="3617724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24</a:t>
            </a:fld>
            <a:endParaRPr lang="en-US"/>
          </a:p>
        </p:txBody>
      </p:sp>
    </p:spTree>
    <p:extLst>
      <p:ext uri="{BB962C8B-B14F-4D97-AF65-F5344CB8AC3E}">
        <p14:creationId xmlns:p14="http://schemas.microsoft.com/office/powerpoint/2010/main" val="1733212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25</a:t>
            </a:fld>
            <a:endParaRPr lang="en-US"/>
          </a:p>
        </p:txBody>
      </p:sp>
    </p:spTree>
    <p:extLst>
      <p:ext uri="{BB962C8B-B14F-4D97-AF65-F5344CB8AC3E}">
        <p14:creationId xmlns:p14="http://schemas.microsoft.com/office/powerpoint/2010/main" val="3671904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26</a:t>
            </a:fld>
            <a:endParaRPr lang="en-US"/>
          </a:p>
        </p:txBody>
      </p:sp>
    </p:spTree>
    <p:extLst>
      <p:ext uri="{BB962C8B-B14F-4D97-AF65-F5344CB8AC3E}">
        <p14:creationId xmlns:p14="http://schemas.microsoft.com/office/powerpoint/2010/main" val="8502999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27</a:t>
            </a:fld>
            <a:endParaRPr lang="en-US"/>
          </a:p>
        </p:txBody>
      </p:sp>
    </p:spTree>
    <p:extLst>
      <p:ext uri="{BB962C8B-B14F-4D97-AF65-F5344CB8AC3E}">
        <p14:creationId xmlns:p14="http://schemas.microsoft.com/office/powerpoint/2010/main" val="26566649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 – back</a:t>
            </a:r>
            <a:r>
              <a:rPr lang="en-US" baseline="0" dirty="0" smtClean="0"/>
              <a:t> to groups – share-out – let them call out – have two teachers script</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28</a:t>
            </a:fld>
            <a:endParaRPr lang="en-US"/>
          </a:p>
        </p:txBody>
      </p:sp>
    </p:spTree>
    <p:extLst>
      <p:ext uri="{BB962C8B-B14F-4D97-AF65-F5344CB8AC3E}">
        <p14:creationId xmlns:p14="http://schemas.microsoft.com/office/powerpoint/2010/main" val="19564464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29</a:t>
            </a:fld>
            <a:endParaRPr lang="en-US"/>
          </a:p>
        </p:txBody>
      </p:sp>
    </p:spTree>
    <p:extLst>
      <p:ext uri="{BB962C8B-B14F-4D97-AF65-F5344CB8AC3E}">
        <p14:creationId xmlns:p14="http://schemas.microsoft.com/office/powerpoint/2010/main" val="20741182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30</a:t>
            </a:fld>
            <a:endParaRPr lang="en-US"/>
          </a:p>
        </p:txBody>
      </p:sp>
    </p:spTree>
    <p:extLst>
      <p:ext uri="{BB962C8B-B14F-4D97-AF65-F5344CB8AC3E}">
        <p14:creationId xmlns:p14="http://schemas.microsoft.com/office/powerpoint/2010/main" val="1400804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31</a:t>
            </a:fld>
            <a:endParaRPr lang="en-US"/>
          </a:p>
        </p:txBody>
      </p:sp>
    </p:spTree>
    <p:extLst>
      <p:ext uri="{BB962C8B-B14F-4D97-AF65-F5344CB8AC3E}">
        <p14:creationId xmlns:p14="http://schemas.microsoft.com/office/powerpoint/2010/main" val="3858824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a:t>
            </a:fld>
            <a:endParaRPr lang="en-US"/>
          </a:p>
        </p:txBody>
      </p:sp>
    </p:spTree>
    <p:extLst>
      <p:ext uri="{BB962C8B-B14F-4D97-AF65-F5344CB8AC3E}">
        <p14:creationId xmlns:p14="http://schemas.microsoft.com/office/powerpoint/2010/main" val="15399826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32</a:t>
            </a:fld>
            <a:endParaRPr lang="en-US"/>
          </a:p>
        </p:txBody>
      </p:sp>
    </p:spTree>
    <p:extLst>
      <p:ext uri="{BB962C8B-B14F-4D97-AF65-F5344CB8AC3E}">
        <p14:creationId xmlns:p14="http://schemas.microsoft.com/office/powerpoint/2010/main" val="16735179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33</a:t>
            </a:fld>
            <a:endParaRPr lang="en-US"/>
          </a:p>
        </p:txBody>
      </p:sp>
    </p:spTree>
    <p:extLst>
      <p:ext uri="{BB962C8B-B14F-4D97-AF65-F5344CB8AC3E}">
        <p14:creationId xmlns:p14="http://schemas.microsoft.com/office/powerpoint/2010/main" val="20112096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37</a:t>
            </a:fld>
            <a:endParaRPr lang="en-US"/>
          </a:p>
        </p:txBody>
      </p:sp>
    </p:spTree>
    <p:extLst>
      <p:ext uri="{BB962C8B-B14F-4D97-AF65-F5344CB8AC3E}">
        <p14:creationId xmlns:p14="http://schemas.microsoft.com/office/powerpoint/2010/main" val="3928387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38</a:t>
            </a:fld>
            <a:endParaRPr lang="en-US"/>
          </a:p>
        </p:txBody>
      </p:sp>
    </p:spTree>
    <p:extLst>
      <p:ext uri="{BB962C8B-B14F-4D97-AF65-F5344CB8AC3E}">
        <p14:creationId xmlns:p14="http://schemas.microsoft.com/office/powerpoint/2010/main" val="6461415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41</a:t>
            </a:fld>
            <a:endParaRPr lang="en-US"/>
          </a:p>
        </p:txBody>
      </p:sp>
    </p:spTree>
    <p:extLst>
      <p:ext uri="{BB962C8B-B14F-4D97-AF65-F5344CB8AC3E}">
        <p14:creationId xmlns:p14="http://schemas.microsoft.com/office/powerpoint/2010/main" val="17886749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42</a:t>
            </a:fld>
            <a:endParaRPr lang="en-US"/>
          </a:p>
        </p:txBody>
      </p:sp>
    </p:spTree>
    <p:extLst>
      <p:ext uri="{BB962C8B-B14F-4D97-AF65-F5344CB8AC3E}">
        <p14:creationId xmlns:p14="http://schemas.microsoft.com/office/powerpoint/2010/main" val="35007264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43</a:t>
            </a:fld>
            <a:endParaRPr lang="en-US"/>
          </a:p>
        </p:txBody>
      </p:sp>
    </p:spTree>
    <p:extLst>
      <p:ext uri="{BB962C8B-B14F-4D97-AF65-F5344CB8AC3E}">
        <p14:creationId xmlns:p14="http://schemas.microsoft.com/office/powerpoint/2010/main" val="40207037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44</a:t>
            </a:fld>
            <a:endParaRPr lang="en-US"/>
          </a:p>
        </p:txBody>
      </p:sp>
    </p:spTree>
    <p:extLst>
      <p:ext uri="{BB962C8B-B14F-4D97-AF65-F5344CB8AC3E}">
        <p14:creationId xmlns:p14="http://schemas.microsoft.com/office/powerpoint/2010/main" val="4277479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45</a:t>
            </a:fld>
            <a:endParaRPr lang="en-US"/>
          </a:p>
        </p:txBody>
      </p:sp>
    </p:spTree>
    <p:extLst>
      <p:ext uri="{BB962C8B-B14F-4D97-AF65-F5344CB8AC3E}">
        <p14:creationId xmlns:p14="http://schemas.microsoft.com/office/powerpoint/2010/main" val="19675987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47</a:t>
            </a:fld>
            <a:endParaRPr lang="en-US"/>
          </a:p>
        </p:txBody>
      </p:sp>
    </p:spTree>
    <p:extLst>
      <p:ext uri="{BB962C8B-B14F-4D97-AF65-F5344CB8AC3E}">
        <p14:creationId xmlns:p14="http://schemas.microsoft.com/office/powerpoint/2010/main" val="2421692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a:t>
            </a:fld>
            <a:endParaRPr lang="en-US"/>
          </a:p>
        </p:txBody>
      </p:sp>
    </p:spTree>
    <p:extLst>
      <p:ext uri="{BB962C8B-B14F-4D97-AF65-F5344CB8AC3E}">
        <p14:creationId xmlns:p14="http://schemas.microsoft.com/office/powerpoint/2010/main" val="20242758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48</a:t>
            </a:fld>
            <a:endParaRPr lang="en-US"/>
          </a:p>
        </p:txBody>
      </p:sp>
    </p:spTree>
    <p:extLst>
      <p:ext uri="{BB962C8B-B14F-4D97-AF65-F5344CB8AC3E}">
        <p14:creationId xmlns:p14="http://schemas.microsoft.com/office/powerpoint/2010/main" val="31043507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p>
          <a:p>
            <a:r>
              <a:rPr lang="en-US" dirty="0" smtClean="0"/>
              <a:t>What is the process?</a:t>
            </a:r>
          </a:p>
          <a:p>
            <a:r>
              <a:rPr lang="en-US" dirty="0" smtClean="0"/>
              <a:t>How do you start that process?</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49</a:t>
            </a:fld>
            <a:endParaRPr lang="en-US"/>
          </a:p>
        </p:txBody>
      </p:sp>
    </p:spTree>
    <p:extLst>
      <p:ext uri="{BB962C8B-B14F-4D97-AF65-F5344CB8AC3E}">
        <p14:creationId xmlns:p14="http://schemas.microsoft.com/office/powerpoint/2010/main" val="33683679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p>
          <a:p>
            <a:r>
              <a:rPr lang="en-US" dirty="0" smtClean="0"/>
              <a:t>Andrea – what search streams do</a:t>
            </a:r>
            <a:r>
              <a:rPr lang="en-US" baseline="0" dirty="0" smtClean="0"/>
              <a:t> you use?</a:t>
            </a:r>
          </a:p>
          <a:p>
            <a:r>
              <a:rPr lang="en-US" baseline="0" dirty="0" smtClean="0"/>
              <a:t>Twitter </a:t>
            </a:r>
            <a:r>
              <a:rPr lang="en-US" baseline="0" dirty="0" err="1" smtClean="0"/>
              <a:t>hastag</a:t>
            </a:r>
            <a:r>
              <a:rPr lang="en-US" baseline="0" dirty="0" smtClean="0"/>
              <a:t> for AR - #</a:t>
            </a:r>
            <a:r>
              <a:rPr lang="en-US" baseline="0" dirty="0" err="1" smtClean="0"/>
              <a:t>authres</a:t>
            </a:r>
            <a:endParaRPr lang="en-US" baseline="0" dirty="0" smtClean="0"/>
          </a:p>
          <a:p>
            <a:r>
              <a:rPr lang="en-US" baseline="0" dirty="0" smtClean="0"/>
              <a:t>Finding a blog post – put in the words that I want to find</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C8FADB5-8440-466E-B938-BA69F63BA132}" type="slidenum">
              <a:rPr lang="en-US" smtClean="0"/>
              <a:t>50</a:t>
            </a:fld>
            <a:endParaRPr lang="en-US"/>
          </a:p>
        </p:txBody>
      </p:sp>
    </p:spTree>
    <p:extLst>
      <p:ext uri="{BB962C8B-B14F-4D97-AF65-F5344CB8AC3E}">
        <p14:creationId xmlns:p14="http://schemas.microsoft.com/office/powerpoint/2010/main" val="25987894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p>
          <a:p>
            <a:r>
              <a:rPr lang="en-US" dirty="0" smtClean="0"/>
              <a:t>Andrea</a:t>
            </a:r>
            <a:r>
              <a:rPr lang="en-US" baseline="0" dirty="0" smtClean="0"/>
              <a:t> packaging of resources</a:t>
            </a:r>
          </a:p>
          <a:p>
            <a:r>
              <a:rPr lang="en-US" baseline="0" dirty="0" smtClean="0"/>
              <a:t>Taking pictures</a:t>
            </a:r>
          </a:p>
          <a:p>
            <a:r>
              <a:rPr lang="en-US" baseline="0" dirty="0" smtClean="0"/>
              <a:t>Dollar tree – school supplies are in French</a:t>
            </a:r>
          </a:p>
          <a:p>
            <a:r>
              <a:rPr lang="en-US" baseline="0" dirty="0" smtClean="0"/>
              <a:t>Maps at the mall</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51</a:t>
            </a:fld>
            <a:endParaRPr lang="en-US"/>
          </a:p>
        </p:txBody>
      </p:sp>
    </p:spTree>
    <p:extLst>
      <p:ext uri="{BB962C8B-B14F-4D97-AF65-F5344CB8AC3E}">
        <p14:creationId xmlns:p14="http://schemas.microsoft.com/office/powerpoint/2010/main" val="1576117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52</a:t>
            </a:fld>
            <a:endParaRPr lang="en-US"/>
          </a:p>
        </p:txBody>
      </p:sp>
    </p:spTree>
    <p:extLst>
      <p:ext uri="{BB962C8B-B14F-4D97-AF65-F5344CB8AC3E}">
        <p14:creationId xmlns:p14="http://schemas.microsoft.com/office/powerpoint/2010/main" val="37519559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53</a:t>
            </a:fld>
            <a:endParaRPr lang="en-US"/>
          </a:p>
        </p:txBody>
      </p:sp>
    </p:spTree>
    <p:extLst>
      <p:ext uri="{BB962C8B-B14F-4D97-AF65-F5344CB8AC3E}">
        <p14:creationId xmlns:p14="http://schemas.microsoft.com/office/powerpoint/2010/main" val="37008531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 filtering aspect.</a:t>
            </a:r>
          </a:p>
          <a:p>
            <a:r>
              <a:rPr lang="en-US" dirty="0" smtClean="0"/>
              <a:t>Know your purpose.</a:t>
            </a:r>
          </a:p>
          <a:p>
            <a:r>
              <a:rPr lang="en-US" dirty="0" smtClean="0"/>
              <a:t>This is not just</a:t>
            </a:r>
            <a:r>
              <a:rPr lang="en-US" baseline="0" dirty="0" smtClean="0"/>
              <a:t> another way to teach ER verbs.</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58</a:t>
            </a:fld>
            <a:endParaRPr lang="en-US"/>
          </a:p>
        </p:txBody>
      </p:sp>
    </p:spTree>
    <p:extLst>
      <p:ext uri="{BB962C8B-B14F-4D97-AF65-F5344CB8AC3E}">
        <p14:creationId xmlns:p14="http://schemas.microsoft.com/office/powerpoint/2010/main" val="23472412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 them share with their groups</a:t>
            </a:r>
            <a:r>
              <a:rPr lang="en-US" baseline="0" dirty="0" smtClean="0"/>
              <a:t> where they have found items.</a:t>
            </a:r>
          </a:p>
          <a:p>
            <a:r>
              <a:rPr lang="en-US" baseline="0" dirty="0" smtClean="0"/>
              <a:t>Break</a:t>
            </a:r>
          </a:p>
          <a:p>
            <a:r>
              <a:rPr lang="en-US" baseline="0" dirty="0" smtClean="0"/>
              <a:t>Back from break – share out….</a:t>
            </a:r>
          </a:p>
          <a:p>
            <a:r>
              <a:rPr lang="en-US" baseline="0" dirty="0" smtClean="0"/>
              <a:t>Introduce Today’s Meet </a:t>
            </a:r>
          </a:p>
          <a:p>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64</a:t>
            </a:fld>
            <a:endParaRPr lang="en-US"/>
          </a:p>
        </p:txBody>
      </p:sp>
    </p:spTree>
    <p:extLst>
      <p:ext uri="{BB962C8B-B14F-4D97-AF65-F5344CB8AC3E}">
        <p14:creationId xmlns:p14="http://schemas.microsoft.com/office/powerpoint/2010/main" val="8303340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 will help teachers to start</a:t>
            </a:r>
            <a:r>
              <a:rPr lang="en-US" baseline="0" dirty="0" smtClean="0"/>
              <a:t> a </a:t>
            </a:r>
            <a:r>
              <a:rPr lang="en-US" baseline="0" dirty="0" err="1" smtClean="0"/>
              <a:t>Diigo</a:t>
            </a:r>
            <a:r>
              <a:rPr lang="en-US" baseline="0" dirty="0" smtClean="0"/>
              <a:t> account</a:t>
            </a:r>
          </a:p>
          <a:p>
            <a:r>
              <a:rPr lang="en-US" baseline="0" dirty="0" smtClean="0"/>
              <a:t>Andrea will post her article to </a:t>
            </a:r>
            <a:r>
              <a:rPr lang="en-US" baseline="0" dirty="0" err="1" smtClean="0"/>
              <a:t>Weebly</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66</a:t>
            </a:fld>
            <a:endParaRPr lang="en-US"/>
          </a:p>
        </p:txBody>
      </p:sp>
    </p:spTree>
    <p:extLst>
      <p:ext uri="{BB962C8B-B14F-4D97-AF65-F5344CB8AC3E}">
        <p14:creationId xmlns:p14="http://schemas.microsoft.com/office/powerpoint/2010/main" val="3349675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 </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6</a:t>
            </a:fld>
            <a:endParaRPr lang="en-US"/>
          </a:p>
        </p:txBody>
      </p:sp>
    </p:spTree>
    <p:extLst>
      <p:ext uri="{BB962C8B-B14F-4D97-AF65-F5344CB8AC3E}">
        <p14:creationId xmlns:p14="http://schemas.microsoft.com/office/powerpoint/2010/main" val="3701982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7</a:t>
            </a:fld>
            <a:endParaRPr lang="en-US"/>
          </a:p>
        </p:txBody>
      </p:sp>
    </p:spTree>
    <p:extLst>
      <p:ext uri="{BB962C8B-B14F-4D97-AF65-F5344CB8AC3E}">
        <p14:creationId xmlns:p14="http://schemas.microsoft.com/office/powerpoint/2010/main" val="3861076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8</a:t>
            </a:fld>
            <a:endParaRPr lang="en-US"/>
          </a:p>
        </p:txBody>
      </p:sp>
    </p:spTree>
    <p:extLst>
      <p:ext uri="{BB962C8B-B14F-4D97-AF65-F5344CB8AC3E}">
        <p14:creationId xmlns:p14="http://schemas.microsoft.com/office/powerpoint/2010/main" val="3386374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9</a:t>
            </a:fld>
            <a:endParaRPr lang="en-US"/>
          </a:p>
        </p:txBody>
      </p:sp>
    </p:spTree>
    <p:extLst>
      <p:ext uri="{BB962C8B-B14F-4D97-AF65-F5344CB8AC3E}">
        <p14:creationId xmlns:p14="http://schemas.microsoft.com/office/powerpoint/2010/main" val="214078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10</a:t>
            </a:fld>
            <a:endParaRPr lang="en-US"/>
          </a:p>
        </p:txBody>
      </p:sp>
    </p:spTree>
    <p:extLst>
      <p:ext uri="{BB962C8B-B14F-4D97-AF65-F5344CB8AC3E}">
        <p14:creationId xmlns:p14="http://schemas.microsoft.com/office/powerpoint/2010/main" val="3825875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F4D5A42-ABB8-4B41-8A21-75CC4BD6AC51}" type="datetimeFigureOut">
              <a:rPr lang="en-US" smtClean="0"/>
              <a:pPr/>
              <a:t>6/16/2014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490FA9-2EB3-47EC-A4DA-AE803E8FA551}"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4D5A42-ABB8-4B41-8A21-75CC4BD6AC51}" type="datetimeFigureOut">
              <a:rPr lang="en-US" smtClean="0"/>
              <a:pPr/>
              <a:t>6/16/2014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4D5A42-ABB8-4B41-8A21-75CC4BD6AC51}" type="datetimeFigureOut">
              <a:rPr lang="en-US" smtClean="0"/>
              <a:pPr/>
              <a:t>6/16/2014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4D5A42-ABB8-4B41-8A21-75CC4BD6AC51}" type="datetimeFigureOut">
              <a:rPr lang="en-US" smtClean="0"/>
              <a:pPr/>
              <a:t>6/16/2014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4D5A42-ABB8-4B41-8A21-75CC4BD6AC51}" type="datetimeFigureOut">
              <a:rPr lang="en-US" smtClean="0"/>
              <a:pPr/>
              <a:t>6/16/2014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490FA9-2EB3-47EC-A4DA-AE803E8FA551}"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F4D5A42-ABB8-4B41-8A21-75CC4BD6AC51}" type="datetimeFigureOut">
              <a:rPr lang="en-US" smtClean="0"/>
              <a:pPr/>
              <a:t>6/16/2014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F4D5A42-ABB8-4B41-8A21-75CC4BD6AC51}" type="datetimeFigureOut">
              <a:rPr lang="en-US" smtClean="0"/>
              <a:pPr/>
              <a:t>6/16/2014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490FA9-2EB3-47EC-A4DA-AE803E8FA551}"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F4D5A42-ABB8-4B41-8A21-75CC4BD6AC51}" type="datetimeFigureOut">
              <a:rPr lang="en-US" smtClean="0"/>
              <a:pPr/>
              <a:t>6/16/2014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4D5A42-ABB8-4B41-8A21-75CC4BD6AC51}" type="datetimeFigureOut">
              <a:rPr lang="en-US" smtClean="0"/>
              <a:pPr/>
              <a:t>6/16/2014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4D5A42-ABB8-4B41-8A21-75CC4BD6AC51}" type="datetimeFigureOut">
              <a:rPr lang="en-US" smtClean="0"/>
              <a:pPr/>
              <a:t>6/16/2014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490FA9-2EB3-47EC-A4DA-AE803E8FA551}"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4D5A42-ABB8-4B41-8A21-75CC4BD6AC51}" type="datetimeFigureOut">
              <a:rPr lang="en-US" smtClean="0"/>
              <a:pPr/>
              <a:t>6/16/2014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2F4D5A42-ABB8-4B41-8A21-75CC4BD6AC51}" type="datetimeFigureOut">
              <a:rPr lang="en-US" smtClean="0"/>
              <a:pPr/>
              <a:t>6/16/2014</a:t>
            </a:fld>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8F490FA9-2EB3-47EC-A4DA-AE803E8FA551}"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rgPtMB7KfLA"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hyperlink" Target="http://www.slideshare.net/spanish_in_texas/spintx-bringing-authentic-spanish-videos-into-the-classroom?qid=38594718-e7fc-4618-9fa4-7669d28f6c9e&amp;v=default&amp;b=&amp;from_search=6" TargetMode="External"/><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8" Type="http://schemas.openxmlformats.org/officeDocument/2006/relationships/hyperlink" Target="https://onedrive.live.com/?cid=40112C22A6A04EF8&amp;id=40112C22A6A04EF8!2784" TargetMode="External"/><Relationship Id="rId3" Type="http://schemas.openxmlformats.org/officeDocument/2006/relationships/hyperlink" Target="http://www.live-radio.net/worldwide.shtml" TargetMode="External"/><Relationship Id="rId7" Type="http://schemas.openxmlformats.org/officeDocument/2006/relationships/hyperlink" Target="http://marishawkins.wordpress.com/category/authentic-resources/page/3/" TargetMode="External"/><Relationship Id="rId2" Type="http://schemas.openxmlformats.org/officeDocument/2006/relationships/hyperlink" Target="http://wwitv.com/" TargetMode="External"/><Relationship Id="rId1" Type="http://schemas.openxmlformats.org/officeDocument/2006/relationships/slideLayout" Target="../slideLayouts/slideLayout2.xml"/><Relationship Id="rId6" Type="http://schemas.openxmlformats.org/officeDocument/2006/relationships/hyperlink" Target="http://www.miscositas.com/workshops.html" TargetMode="External"/><Relationship Id="rId5" Type="http://schemas.openxmlformats.org/officeDocument/2006/relationships/hyperlink" Target="http://web.cortland.edu/flteach/flteach-res.html" TargetMode="External"/><Relationship Id="rId10" Type="http://schemas.openxmlformats.org/officeDocument/2006/relationships/hyperlink" Target="http://lauraterrill.wikispaces.com/Authentic+Materials" TargetMode="External"/><Relationship Id="rId4" Type="http://schemas.openxmlformats.org/officeDocument/2006/relationships/hyperlink" Target="http://www.onlinenewspapers.com/" TargetMode="External"/><Relationship Id="rId9" Type="http://schemas.openxmlformats.org/officeDocument/2006/relationships/hyperlink" Target="http://martinabex.com/teacher-training/session-handouts/" TargetMode="External"/></Relationships>
</file>

<file path=ppt/slides/_rels/slide117.xml.rels><?xml version="1.0" encoding="UTF-8" standalone="yes"?>
<Relationships xmlns="http://schemas.openxmlformats.org/package/2006/relationships"><Relationship Id="rId2" Type="http://schemas.openxmlformats.org/officeDocument/2006/relationships/hyperlink" Target="http://www.boxoftricks.net/2010/02/resources-keeping-them-real-and-keeping-them-together/" TargetMode="Externa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8" Type="http://schemas.openxmlformats.org/officeDocument/2006/relationships/hyperlink" Target="https://www.facebook.com/pages/French-at-Finneytown-High-School/247620191942549?fref=ts" TargetMode="External"/><Relationship Id="rId13" Type="http://schemas.openxmlformats.org/officeDocument/2006/relationships/hyperlink" Target="http://www.monoprix.fr/" TargetMode="External"/><Relationship Id="rId3" Type="http://schemas.openxmlformats.org/officeDocument/2006/relationships/hyperlink" Target="http://fr.pinterest.com/csctfl/" TargetMode="External"/><Relationship Id="rId7" Type="http://schemas.openxmlformats.org/officeDocument/2006/relationships/hyperlink" Target="https://www.facebook.com/AATFrench?fref=ts" TargetMode="External"/><Relationship Id="rId12" Type="http://schemas.openxmlformats.org/officeDocument/2006/relationships/hyperlink" Target="http://www.costco.ca/?lang=fr-CA" TargetMode="External"/><Relationship Id="rId2" Type="http://schemas.openxmlformats.org/officeDocument/2006/relationships/hyperlink" Target="http://www.linternaute.com/" TargetMode="External"/><Relationship Id="rId16" Type="http://schemas.openxmlformats.org/officeDocument/2006/relationships/hyperlink" Target="http://www.promo-conso.net/" TargetMode="External"/><Relationship Id="rId1" Type="http://schemas.openxmlformats.org/officeDocument/2006/relationships/slideLayout" Target="../slideLayouts/slideLayout2.xml"/><Relationship Id="rId6" Type="http://schemas.openxmlformats.org/officeDocument/2006/relationships/hyperlink" Target="https://twitter.com/mme_henderson/lists/magasins" TargetMode="External"/><Relationship Id="rId11" Type="http://schemas.openxmlformats.org/officeDocument/2006/relationships/hyperlink" Target="http://www.walmart.ca/fr" TargetMode="External"/><Relationship Id="rId5" Type="http://schemas.openxmlformats.org/officeDocument/2006/relationships/hyperlink" Target="https://twitter.com/mme_henderson/lists/actualit%C3%A9" TargetMode="External"/><Relationship Id="rId15" Type="http://schemas.openxmlformats.org/officeDocument/2006/relationships/hyperlink" Target="http://www.houra.fr/" TargetMode="External"/><Relationship Id="rId10" Type="http://schemas.openxmlformats.org/officeDocument/2006/relationships/hyperlink" Target="http://www.target.ca/fr/" TargetMode="External"/><Relationship Id="rId4" Type="http://schemas.openxmlformats.org/officeDocument/2006/relationships/hyperlink" Target="http://fr.pinterest.com/texane/" TargetMode="External"/><Relationship Id="rId9" Type="http://schemas.openxmlformats.org/officeDocument/2006/relationships/hyperlink" Target="https://www.facebook.com/mmehenderson?fref=ts" TargetMode="External"/><Relationship Id="rId14" Type="http://schemas.openxmlformats.org/officeDocument/2006/relationships/hyperlink" Target="http://www.auchan.fr/" TargetMode="Externa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hyperlink" Target="http://emedia1.mediainfo.com/emedia/" TargetMode="Externa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hyperlink" Target="http://www.slideshare.net/panteraygusa/keypal-project" TargetMode="External"/><Relationship Id="rId2" Type="http://schemas.openxmlformats.org/officeDocument/2006/relationships/hyperlink" Target="http://www.slideshare.net/mmangado81/keypal-projects" TargetMode="External"/><Relationship Id="rId1" Type="http://schemas.openxmlformats.org/officeDocument/2006/relationships/slideLayout" Target="../slideLayouts/slideLayout2.xml"/><Relationship Id="rId4" Type="http://schemas.openxmlformats.org/officeDocument/2006/relationships/hyperlink" Target="http://www.slideshare.net/mcs201/keypals" TargetMode="External"/></Relationships>
</file>

<file path=ppt/slides/_rels/slide129.xml.rels><?xml version="1.0" encoding="UTF-8" standalone="yes"?>
<Relationships xmlns="http://schemas.openxmlformats.org/package/2006/relationships"><Relationship Id="rId3" Type="http://schemas.openxmlformats.org/officeDocument/2006/relationships/hyperlink" Target="http://www.ks-connection.org/" TargetMode="External"/><Relationship Id="rId2" Type="http://schemas.openxmlformats.org/officeDocument/2006/relationships/hyperlink" Target="http://www.studentsoftheworld.info/menu_penpals.php" TargetMode="External"/><Relationship Id="rId1" Type="http://schemas.openxmlformats.org/officeDocument/2006/relationships/slideLayout" Target="../slideLayouts/slideLayout2.xml"/><Relationship Id="rId5" Type="http://schemas.openxmlformats.org/officeDocument/2006/relationships/hyperlink" Target="http://www.slideshare.net/mcs201/keypals" TargetMode="External"/><Relationship Id="rId4" Type="http://schemas.openxmlformats.org/officeDocument/2006/relationships/hyperlink" Target="http://www.youthonline.ca/penpals/penpalsforkids.shtml"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hyperlink" Target="http://www.youtube.com/watch?v=qvtfBEnFMzc" TargetMode="External"/><Relationship Id="rId2" Type="http://schemas.openxmlformats.org/officeDocument/2006/relationships/hyperlink" Target="http://www.youtube.com/watch?v=WlSyCqqgknI" TargetMode="External"/><Relationship Id="rId1" Type="http://schemas.openxmlformats.org/officeDocument/2006/relationships/slideLayout" Target="../slideLayouts/slideLayout2.xml"/><Relationship Id="rId5" Type="http://schemas.openxmlformats.org/officeDocument/2006/relationships/hyperlink" Target="http://www.youtube.com/watch?v=DI_IkpesTRI" TargetMode="External"/><Relationship Id="rId4" Type="http://schemas.openxmlformats.org/officeDocument/2006/relationships/hyperlink" Target="http://www.youtube.com/watch?v=A3BtxqeumOs" TargetMode="Externa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altec.colorado.edu/languagelinks/All_Language_Resources.shtml" TargetMode="Externa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hyperlink" Target="http://www.cromos.com.co/estilo-de-vida/gastronomia/articulo-150148-tan-saludable-la-lonchera-de-tu-hijo" TargetMode="External"/><Relationship Id="rId2" Type="http://schemas.openxmlformats.org/officeDocument/2006/relationships/hyperlink" Target="http://www.cromos.com.co/estilo-de-vida-gastronomia/receta-del-dia-lasana-con-carne-de-cerdo-14285" TargetMode="External"/><Relationship Id="rId1" Type="http://schemas.openxmlformats.org/officeDocument/2006/relationships/slideLayout" Target="../slideLayouts/slideLayout2.xml"/><Relationship Id="rId5" Type="http://schemas.openxmlformats.org/officeDocument/2006/relationships/hyperlink" Target="http://www.cromos.com.co/mis-hijos-son-mi-mayor-proyecto-de-vida-paola-turbay-13289" TargetMode="External"/><Relationship Id="rId4" Type="http://schemas.openxmlformats.org/officeDocument/2006/relationships/hyperlink" Target="http://www.cromos.com.co/farandula/internacional/video-150207-beyonce-critica-la-obsesion-la-belleza-su-ultimo-video" TargetMode="Externa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hyperlink" Target="http://clear.msu.edu/webinars/" TargetMode="Externa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8" Type="http://schemas.openxmlformats.org/officeDocument/2006/relationships/hyperlink" Target="http://www.lmp.ucla.edu/lp/AuthenticMaterialsGuide.pdf" TargetMode="External"/><Relationship Id="rId13" Type="http://schemas.openxmlformats.org/officeDocument/2006/relationships/hyperlink" Target="http://www.slideshare.net/spanish_in_texas/spintx-corpustoclassroom-a-teachercentered-pedagogical-interface-for-the-spanish-in-texas-corpus" TargetMode="External"/><Relationship Id="rId18" Type="http://schemas.openxmlformats.org/officeDocument/2006/relationships/hyperlink" Target="http://www.pinterest.com/Spanish4Teacher/foreign-language-pedagogy/" TargetMode="External"/><Relationship Id="rId3" Type="http://schemas.openxmlformats.org/officeDocument/2006/relationships/hyperlink" Target="http://www.educ.ualberta.ca/staff/olenka.bilash/best%20of%20bilash/resources.html" TargetMode="External"/><Relationship Id="rId7" Type="http://schemas.openxmlformats.org/officeDocument/2006/relationships/hyperlink" Target="http://coerll.utexas.edu/methods/modules/teacher/03/" TargetMode="External"/><Relationship Id="rId12" Type="http://schemas.openxmlformats.org/officeDocument/2006/relationships/hyperlink" Target="http://www.slideshare.net/calperpa/calper-corpus-toolsbluemelfurnissdoran" TargetMode="External"/><Relationship Id="rId17" Type="http://schemas.openxmlformats.org/officeDocument/2006/relationships/hyperlink" Target="http://www.princeton.edu/mcgraw/mcfp/papers/2012/Idavoy.pdf" TargetMode="External"/><Relationship Id="rId2" Type="http://schemas.openxmlformats.org/officeDocument/2006/relationships/hyperlink" Target="http://clear.msu.edu/clear/newsletter/2014-Spring.pdf" TargetMode="External"/><Relationship Id="rId16" Type="http://schemas.openxmlformats.org/officeDocument/2006/relationships/hyperlink" Target="http://www.slideshare.net/wltechconsultants/interpretive-listening" TargetMode="External"/><Relationship Id="rId20" Type="http://schemas.openxmlformats.org/officeDocument/2006/relationships/hyperlink" Target="http://www.oflta.org/resources.aspx" TargetMode="External"/><Relationship Id="rId1" Type="http://schemas.openxmlformats.org/officeDocument/2006/relationships/slideLayout" Target="../slideLayouts/slideLayout2.xml"/><Relationship Id="rId6" Type="http://schemas.openxmlformats.org/officeDocument/2006/relationships/hyperlink" Target="http://www.educause.edu/ero/article/using-mobile-learning-resources-foreign-language-instruction" TargetMode="External"/><Relationship Id="rId11" Type="http://schemas.openxmlformats.org/officeDocument/2006/relationships/hyperlink" Target="http://iteslj.org/Techniques/Kilickaya-AutenticMaterial" TargetMode="External"/><Relationship Id="rId5" Type="http://schemas.openxmlformats.org/officeDocument/2006/relationships/hyperlink" Target="http://www.miscositas.com/workshops.html" TargetMode="External"/><Relationship Id="rId15" Type="http://schemas.openxmlformats.org/officeDocument/2006/relationships/hyperlink" Target="http://www.slideshare.net/iVenus/authentic-assessment-in-world-languages?qid=38594718-e7fc-4618-9fa4-7669d28f6c9e&amp;v=default&amp;b=&amp;from_search=12" TargetMode="External"/><Relationship Id="rId10" Type="http://schemas.openxmlformats.org/officeDocument/2006/relationships/hyperlink" Target="http://www.nflrc.org/" TargetMode="External"/><Relationship Id="rId19" Type="http://schemas.openxmlformats.org/officeDocument/2006/relationships/hyperlink" Target="http://www.docstoc.com/docs/62902046/%E2%80%9CSmart%E2%80%9D-Technology-in-the-Foreign-Language-Classroom" TargetMode="External"/><Relationship Id="rId4" Type="http://schemas.openxmlformats.org/officeDocument/2006/relationships/hyperlink" Target="http://nclrc.org/teaching_materials/links_to_fl_materials/authentic.html" TargetMode="External"/><Relationship Id="rId9" Type="http://schemas.openxmlformats.org/officeDocument/2006/relationships/hyperlink" Target="http://www.coerll.utexas.edu/coerll/" TargetMode="External"/><Relationship Id="rId14" Type="http://schemas.openxmlformats.org/officeDocument/2006/relationships/hyperlink" Target="http://www.coerll.utexas.edu/spint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www.youtube.com/watch?v=_SEsHVo8r6Y"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google.com/url?q=http://www.computerdoctor.co.in/index.php?ax=68&amp;sa=U&amp;ei=mOWJU6XUKM-eqAaCloC4CA&amp;ved=0CFIQ9QEwEg&amp;usg=AFQjCNEj-wS9vh4_BsVGLOlzLu0iEVBOQg"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46.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ladb.unm.edu/retanet/" TargetMode="External"/><Relationship Id="rId2" Type="http://schemas.openxmlformats.org/officeDocument/2006/relationships/hyperlink" Target="http://www.eric.ed.gov/searchdb/searchdb.html" TargetMode="Externa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55.xml.rels><?xml version="1.0" encoding="UTF-8" standalone="yes"?>
<Relationships xmlns="http://schemas.openxmlformats.org/package/2006/relationships"><Relationship Id="rId3" Type="http://schemas.openxmlformats.org/officeDocument/2006/relationships/hyperlink" Target="http://nflrc.msu.edu/" TargetMode="External"/><Relationship Id="rId2" Type="http://schemas.openxmlformats.org/officeDocument/2006/relationships/hyperlink" Target="http://www.coerll.utexas.edu/coerll/"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nflrc.org/lrcs.php" TargetMode="External"/><Relationship Id="rId2" Type="http://schemas.openxmlformats.org/officeDocument/2006/relationships/hyperlink" Target="http://www.nflrc.org/" TargetMode="Externa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www.youtube.com/watch?v=QLRTvZOd9vA" TargetMode="External"/><Relationship Id="rId2" Type="http://schemas.openxmlformats.org/officeDocument/2006/relationships/hyperlink" Target="http://www.youtube.com/watch?v=RZciNE6jPq8" TargetMode="External"/><Relationship Id="rId1" Type="http://schemas.openxmlformats.org/officeDocument/2006/relationships/slideLayout" Target="../slideLayouts/slideLayout4.xml"/><Relationship Id="rId4" Type="http://schemas.openxmlformats.org/officeDocument/2006/relationships/image" Target="../media/image49.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hyperlink" Target="http://www.lmp.ucla.edu/Lessons.aspx?menu=003"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coerll.utexas.edu/methods/modules/teacher/03/"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hyperlink" Target="https://sstrauss.wikispaces.com/Integrated+Performance+Assessments" TargetMode="External"/><Relationship Id="rId2" Type="http://schemas.openxmlformats.org/officeDocument/2006/relationships/hyperlink" Target="http://oflaslo.weebly.com/integrated-performance-assessment-ipa-center.html#.U5Zo8yhN-Mc" TargetMode="External"/><Relationship Id="rId1" Type="http://schemas.openxmlformats.org/officeDocument/2006/relationships/slideLayout" Target="../slideLayouts/slideLayout2.xml"/><Relationship Id="rId4" Type="http://schemas.openxmlformats.org/officeDocument/2006/relationships/hyperlink" Target="http://cecilelaine.wordpress.com/2014/03/16/my-first-year-integrated-performance-assessments/" TargetMode="Externa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733800"/>
            <a:ext cx="7543800" cy="1524000"/>
          </a:xfrm>
        </p:spPr>
        <p:txBody>
          <a:bodyPr/>
          <a:lstStyle/>
          <a:p>
            <a:r>
              <a:rPr lang="en-US" dirty="0" smtClean="0"/>
              <a:t>Using Authentic Resources</a:t>
            </a:r>
            <a:endParaRPr lang="en-US" dirty="0"/>
          </a:p>
        </p:txBody>
      </p:sp>
      <p:sp>
        <p:nvSpPr>
          <p:cNvPr id="3" name="Subtitle 2"/>
          <p:cNvSpPr>
            <a:spLocks noGrp="1"/>
          </p:cNvSpPr>
          <p:nvPr>
            <p:ph type="subTitle" idx="1"/>
          </p:nvPr>
        </p:nvSpPr>
        <p:spPr>
          <a:xfrm>
            <a:off x="752901" y="5224818"/>
            <a:ext cx="6858000" cy="990600"/>
          </a:xfrm>
        </p:spPr>
        <p:txBody>
          <a:bodyPr/>
          <a:lstStyle/>
          <a:p>
            <a:r>
              <a:rPr lang="en-US" dirty="0" smtClean="0"/>
              <a:t>By Andrea Henderson and Sandra </a:t>
            </a:r>
            <a:r>
              <a:rPr lang="en-US" dirty="0" err="1" smtClean="0"/>
              <a:t>Araque</a:t>
            </a:r>
            <a:endParaRPr lang="en-US" dirty="0"/>
          </a:p>
        </p:txBody>
      </p:sp>
    </p:spTree>
    <p:extLst>
      <p:ext uri="{BB962C8B-B14F-4D97-AF65-F5344CB8AC3E}">
        <p14:creationId xmlns:p14="http://schemas.microsoft.com/office/powerpoint/2010/main" val="37080852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228600"/>
            <a:ext cx="9144000" cy="3886200"/>
          </a:xfrm>
        </p:spPr>
        <p:txBody>
          <a:bodyPr>
            <a:normAutofit/>
          </a:bodyPr>
          <a:lstStyle/>
          <a:p>
            <a:r>
              <a:rPr lang="en-US" sz="2800" dirty="0" smtClean="0"/>
              <a:t>By </a:t>
            </a:r>
            <a:r>
              <a:rPr lang="en-US" sz="2800" dirty="0"/>
              <a:t>using authentic materials teachers will have the opportunity to encourage students to read for pleasure especially certain topics of their interest. </a:t>
            </a:r>
          </a:p>
        </p:txBody>
      </p:sp>
      <p:pic>
        <p:nvPicPr>
          <p:cNvPr id="46082" name="Picture 2" descr="http://static.guim.co.uk/sys-images/Guardian/About/General/2011/7/6/1309971384299/Factor-affecting-school-s-0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2895600"/>
            <a:ext cx="5584825" cy="3350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35550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5984" y="908720"/>
            <a:ext cx="7772400" cy="1143000"/>
          </a:xfrm>
        </p:spPr>
        <p:txBody>
          <a:bodyPr>
            <a:normAutofit fontScale="90000"/>
          </a:bodyPr>
          <a:lstStyle/>
          <a:p>
            <a:r>
              <a:rPr lang="es-EC" sz="5300" b="1" dirty="0" smtClean="0">
                <a:solidFill>
                  <a:srgbClr val="7030A0"/>
                </a:solidFill>
              </a:rPr>
              <a:t/>
            </a:r>
            <a:br>
              <a:rPr lang="es-EC" sz="5300" b="1" dirty="0" smtClean="0">
                <a:solidFill>
                  <a:srgbClr val="7030A0"/>
                </a:solidFill>
              </a:rPr>
            </a:br>
            <a:r>
              <a:rPr lang="es-EC" sz="5300" b="1" dirty="0">
                <a:solidFill>
                  <a:srgbClr val="7030A0"/>
                </a:solidFill>
              </a:rPr>
              <a:t/>
            </a:r>
            <a:br>
              <a:rPr lang="es-EC" sz="5300" b="1" dirty="0">
                <a:solidFill>
                  <a:srgbClr val="7030A0"/>
                </a:solidFill>
              </a:rPr>
            </a:br>
            <a:r>
              <a:rPr lang="es-EC" sz="5300" b="1" dirty="0" smtClean="0">
                <a:solidFill>
                  <a:srgbClr val="7030A0"/>
                </a:solidFill>
              </a:rPr>
              <a:t/>
            </a:r>
            <a:br>
              <a:rPr lang="es-EC" sz="5300" b="1" dirty="0" smtClean="0">
                <a:solidFill>
                  <a:srgbClr val="7030A0"/>
                </a:solidFill>
              </a:rPr>
            </a:br>
            <a:r>
              <a:rPr lang="es-EC" sz="5300" b="1" dirty="0">
                <a:solidFill>
                  <a:srgbClr val="7030A0"/>
                </a:solidFill>
              </a:rPr>
              <a:t/>
            </a:r>
            <a:br>
              <a:rPr lang="es-EC" sz="5300" b="1" dirty="0">
                <a:solidFill>
                  <a:srgbClr val="7030A0"/>
                </a:solidFill>
              </a:rPr>
            </a:br>
            <a:r>
              <a:rPr lang="es-EC" sz="5300" b="1" dirty="0" smtClean="0">
                <a:solidFill>
                  <a:srgbClr val="7030A0"/>
                </a:solidFill>
              </a:rPr>
              <a:t/>
            </a:r>
            <a:br>
              <a:rPr lang="es-EC" sz="5300" b="1" dirty="0" smtClean="0">
                <a:solidFill>
                  <a:srgbClr val="7030A0"/>
                </a:solidFill>
              </a:rPr>
            </a:br>
            <a:r>
              <a:rPr lang="es-EC" sz="5300" b="1" dirty="0">
                <a:solidFill>
                  <a:srgbClr val="7030A0"/>
                </a:solidFill>
              </a:rPr>
              <a:t/>
            </a:r>
            <a:br>
              <a:rPr lang="es-EC" sz="5300" b="1" dirty="0">
                <a:solidFill>
                  <a:srgbClr val="7030A0"/>
                </a:solidFill>
              </a:rPr>
            </a:br>
            <a:r>
              <a:rPr lang="es-EC" sz="5300" b="1" dirty="0" smtClean="0">
                <a:solidFill>
                  <a:srgbClr val="7030A0"/>
                </a:solidFill>
              </a:rPr>
              <a:t/>
            </a:r>
            <a:br>
              <a:rPr lang="es-EC" sz="5300" b="1" dirty="0" smtClean="0">
                <a:solidFill>
                  <a:srgbClr val="7030A0"/>
                </a:solidFill>
              </a:rPr>
            </a:br>
            <a:r>
              <a:rPr lang="es-EC" sz="5300" b="1" dirty="0">
                <a:solidFill>
                  <a:srgbClr val="7030A0"/>
                </a:solidFill>
              </a:rPr>
              <a:t/>
            </a:r>
            <a:br>
              <a:rPr lang="es-EC" sz="5300" b="1" dirty="0">
                <a:solidFill>
                  <a:srgbClr val="7030A0"/>
                </a:solidFill>
              </a:rPr>
            </a:br>
            <a:r>
              <a:rPr lang="es-EC" sz="5300" b="1" dirty="0" smtClean="0">
                <a:solidFill>
                  <a:srgbClr val="7030A0"/>
                </a:solidFill>
              </a:rPr>
              <a:t/>
            </a:r>
            <a:br>
              <a:rPr lang="es-EC" sz="5300" b="1" dirty="0" smtClean="0">
                <a:solidFill>
                  <a:srgbClr val="7030A0"/>
                </a:solidFill>
              </a:rPr>
            </a:br>
            <a:r>
              <a:rPr lang="es-EC" sz="6000" b="1" dirty="0" err="1" smtClean="0">
                <a:solidFill>
                  <a:srgbClr val="7030A0"/>
                </a:solidFill>
              </a:rPr>
              <a:t>During</a:t>
            </a:r>
            <a:r>
              <a:rPr lang="es-EC" sz="6000" b="1" dirty="0" smtClean="0">
                <a:solidFill>
                  <a:srgbClr val="7030A0"/>
                </a:solidFill>
              </a:rPr>
              <a:t> </a:t>
            </a:r>
            <a:r>
              <a:rPr lang="es-EC" sz="6000" b="1" dirty="0" err="1" smtClean="0">
                <a:solidFill>
                  <a:srgbClr val="7030A0"/>
                </a:solidFill>
              </a:rPr>
              <a:t>listening</a:t>
            </a:r>
            <a:r>
              <a:rPr lang="es-EC" sz="6000" b="1" dirty="0" smtClean="0">
                <a:solidFill>
                  <a:srgbClr val="7030A0"/>
                </a:solidFill>
              </a:rPr>
              <a:t>  </a:t>
            </a:r>
            <a:r>
              <a:rPr lang="es-MX" b="1" dirty="0">
                <a:solidFill>
                  <a:srgbClr val="7030A0"/>
                </a:solidFill>
              </a:rPr>
              <a:t/>
            </a:r>
            <a:br>
              <a:rPr lang="es-MX" b="1" dirty="0">
                <a:solidFill>
                  <a:srgbClr val="7030A0"/>
                </a:solidFill>
              </a:rPr>
            </a:br>
            <a:endParaRPr lang="es-MX" dirty="0"/>
          </a:p>
        </p:txBody>
      </p:sp>
      <p:sp>
        <p:nvSpPr>
          <p:cNvPr id="5" name="4 Marcador de contenido"/>
          <p:cNvSpPr>
            <a:spLocks noGrp="1"/>
          </p:cNvSpPr>
          <p:nvPr>
            <p:ph sz="quarter" idx="1"/>
          </p:nvPr>
        </p:nvSpPr>
        <p:spPr>
          <a:xfrm>
            <a:off x="251520" y="1772816"/>
            <a:ext cx="8640960" cy="4246984"/>
          </a:xfrm>
        </p:spPr>
        <p:txBody>
          <a:bodyPr>
            <a:normAutofit/>
          </a:bodyPr>
          <a:lstStyle/>
          <a:p>
            <a:pPr algn="just"/>
            <a:r>
              <a:rPr lang="es-EC" sz="3200" b="1" dirty="0" err="1"/>
              <a:t>Verify</a:t>
            </a:r>
            <a:r>
              <a:rPr lang="es-EC" sz="3200" b="1" dirty="0"/>
              <a:t> </a:t>
            </a:r>
            <a:r>
              <a:rPr lang="es-EC" sz="3200" b="1" dirty="0" err="1"/>
              <a:t>predictions</a:t>
            </a:r>
            <a:r>
              <a:rPr lang="es-EC" sz="3200" b="1" dirty="0"/>
              <a:t> and </a:t>
            </a:r>
            <a:r>
              <a:rPr lang="es-EC" sz="3200" b="1" dirty="0" err="1"/>
              <a:t>check</a:t>
            </a:r>
            <a:r>
              <a:rPr lang="es-EC" sz="3200" b="1" dirty="0"/>
              <a:t> </a:t>
            </a:r>
            <a:r>
              <a:rPr lang="es-EC" sz="3200" b="1" dirty="0" err="1"/>
              <a:t>for</a:t>
            </a:r>
            <a:r>
              <a:rPr lang="es-EC" sz="3200" b="1" dirty="0"/>
              <a:t> </a:t>
            </a:r>
            <a:r>
              <a:rPr lang="es-EC" sz="3200" b="1" dirty="0" err="1"/>
              <a:t>inaccurate</a:t>
            </a:r>
            <a:r>
              <a:rPr lang="es-EC" sz="3200" b="1" dirty="0"/>
              <a:t> </a:t>
            </a:r>
            <a:r>
              <a:rPr lang="es-EC" sz="3200" b="1" dirty="0" err="1" smtClean="0"/>
              <a:t>guesses</a:t>
            </a:r>
            <a:r>
              <a:rPr lang="es-EC" sz="3200" b="1" dirty="0" smtClean="0"/>
              <a:t>.</a:t>
            </a:r>
            <a:endParaRPr lang="es-EC" sz="3200" b="1" dirty="0"/>
          </a:p>
          <a:p>
            <a:pPr algn="just"/>
            <a:r>
              <a:rPr lang="es-EC" sz="3200" b="1" dirty="0"/>
              <a:t>Decide </a:t>
            </a:r>
            <a:r>
              <a:rPr lang="es-EC" sz="3200" b="1" dirty="0" err="1"/>
              <a:t>what</a:t>
            </a:r>
            <a:r>
              <a:rPr lang="es-EC" sz="3200" b="1" dirty="0"/>
              <a:t> </a:t>
            </a:r>
            <a:r>
              <a:rPr lang="es-EC" sz="3200" b="1" dirty="0" err="1"/>
              <a:t>is</a:t>
            </a:r>
            <a:r>
              <a:rPr lang="es-EC" sz="3200" b="1" dirty="0"/>
              <a:t> and </a:t>
            </a:r>
            <a:r>
              <a:rPr lang="es-EC" sz="3200" b="1" dirty="0" err="1"/>
              <a:t>is</a:t>
            </a:r>
            <a:r>
              <a:rPr lang="es-EC" sz="3200" b="1" dirty="0"/>
              <a:t> </a:t>
            </a:r>
            <a:r>
              <a:rPr lang="es-EC" sz="3200" b="1" dirty="0" err="1"/>
              <a:t>not</a:t>
            </a:r>
            <a:r>
              <a:rPr lang="es-EC" sz="3200" b="1" dirty="0"/>
              <a:t> </a:t>
            </a:r>
            <a:r>
              <a:rPr lang="es-EC" sz="3200" b="1" dirty="0" err="1"/>
              <a:t>important</a:t>
            </a:r>
            <a:r>
              <a:rPr lang="es-EC" sz="3200" b="1" dirty="0"/>
              <a:t> </a:t>
            </a:r>
            <a:r>
              <a:rPr lang="es-EC" sz="3200" b="1" dirty="0" err="1"/>
              <a:t>to</a:t>
            </a:r>
            <a:r>
              <a:rPr lang="es-EC" sz="3200" b="1" dirty="0"/>
              <a:t> </a:t>
            </a:r>
            <a:r>
              <a:rPr lang="es-EC" sz="3200" b="1" dirty="0" err="1" smtClean="0"/>
              <a:t>undertand</a:t>
            </a:r>
            <a:r>
              <a:rPr lang="es-EC" sz="3200" b="1" dirty="0" smtClean="0"/>
              <a:t>.</a:t>
            </a:r>
            <a:endParaRPr lang="es-EC" sz="3200" b="1" dirty="0"/>
          </a:p>
          <a:p>
            <a:pPr algn="just"/>
            <a:r>
              <a:rPr lang="es-EC" sz="3200" b="1" dirty="0"/>
              <a:t>Listen </a:t>
            </a:r>
            <a:r>
              <a:rPr lang="es-EC" sz="3200" b="1" dirty="0" err="1"/>
              <a:t>again</a:t>
            </a:r>
            <a:r>
              <a:rPr lang="es-EC" sz="3200" b="1" dirty="0"/>
              <a:t> to </a:t>
            </a:r>
            <a:r>
              <a:rPr lang="es-EC" sz="3200" b="1" dirty="0" err="1"/>
              <a:t>check</a:t>
            </a:r>
            <a:r>
              <a:rPr lang="es-EC" sz="3200" b="1" dirty="0"/>
              <a:t> </a:t>
            </a:r>
            <a:r>
              <a:rPr lang="es-EC" sz="3200" b="1" dirty="0" err="1" smtClean="0"/>
              <a:t>comprehention</a:t>
            </a:r>
            <a:r>
              <a:rPr lang="es-EC" sz="3200" b="1" dirty="0" smtClean="0"/>
              <a:t>.</a:t>
            </a:r>
            <a:endParaRPr lang="es-EC" sz="3200" b="1" dirty="0"/>
          </a:p>
        </p:txBody>
      </p:sp>
      <p:sp>
        <p:nvSpPr>
          <p:cNvPr id="6" name="5 Rectángulo"/>
          <p:cNvSpPr/>
          <p:nvPr/>
        </p:nvSpPr>
        <p:spPr>
          <a:xfrm>
            <a:off x="5218330" y="561454"/>
            <a:ext cx="3530134" cy="923330"/>
          </a:xfrm>
          <a:prstGeom prst="rect">
            <a:avLst/>
          </a:prstGeom>
          <a:noFill/>
        </p:spPr>
        <p:txBody>
          <a:bodyPr wrap="none" lIns="91440" tIns="45720" rIns="91440" bIns="45720">
            <a:spAutoFit/>
          </a:bodyPr>
          <a:lstStyle/>
          <a:p>
            <a:pPr algn="ctr"/>
            <a:r>
              <a:rPr lang="es-E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“Monitor” </a:t>
            </a:r>
            <a:endParaRPr lang="es-E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200631465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323528" y="404664"/>
            <a:ext cx="8496944" cy="5615136"/>
          </a:xfrm>
        </p:spPr>
        <p:txBody>
          <a:bodyPr>
            <a:normAutofit/>
          </a:bodyPr>
          <a:lstStyle/>
          <a:p>
            <a:endParaRPr lang="es-EC" sz="2800" b="1" dirty="0" smtClean="0"/>
          </a:p>
          <a:p>
            <a:pPr algn="just"/>
            <a:endParaRPr lang="es-EC" sz="2800" b="1" dirty="0" smtClean="0"/>
          </a:p>
          <a:p>
            <a:pPr algn="just"/>
            <a:r>
              <a:rPr lang="es-EC" sz="2800" b="1" dirty="0" smtClean="0"/>
              <a:t>Use </a:t>
            </a:r>
            <a:r>
              <a:rPr lang="es-EC" sz="2800" b="1" dirty="0" err="1" smtClean="0"/>
              <a:t>questions</a:t>
            </a:r>
            <a:r>
              <a:rPr lang="es-EC" sz="2800" b="1" dirty="0" smtClean="0"/>
              <a:t> </a:t>
            </a:r>
            <a:r>
              <a:rPr lang="es-EC" sz="2800" b="1" dirty="0" err="1" smtClean="0"/>
              <a:t>to</a:t>
            </a:r>
            <a:r>
              <a:rPr lang="es-EC" sz="2800" b="1" dirty="0" smtClean="0"/>
              <a:t> </a:t>
            </a:r>
            <a:r>
              <a:rPr lang="es-EC" sz="2800" b="1" dirty="0" err="1" smtClean="0"/>
              <a:t>comprehention</a:t>
            </a:r>
            <a:r>
              <a:rPr lang="es-EC" sz="2800" b="1" dirty="0" smtClean="0"/>
              <a:t>.</a:t>
            </a:r>
          </a:p>
          <a:p>
            <a:pPr algn="just"/>
            <a:endParaRPr lang="es-EC" sz="2800" b="1" dirty="0" smtClean="0"/>
          </a:p>
          <a:p>
            <a:pPr algn="just"/>
            <a:r>
              <a:rPr lang="es-EC" sz="2800" b="1" dirty="0" smtClean="0"/>
              <a:t>Use </a:t>
            </a:r>
            <a:r>
              <a:rPr lang="es-EC" sz="2800" b="1" dirty="0" err="1" smtClean="0"/>
              <a:t>predicting</a:t>
            </a:r>
            <a:r>
              <a:rPr lang="es-EC" sz="2800" b="1" dirty="0" smtClean="0"/>
              <a:t> </a:t>
            </a:r>
            <a:r>
              <a:rPr lang="es-EC" sz="2800" b="1" dirty="0" err="1" smtClean="0"/>
              <a:t>for</a:t>
            </a:r>
            <a:r>
              <a:rPr lang="es-EC" sz="2800" b="1" dirty="0" smtClean="0"/>
              <a:t> </a:t>
            </a:r>
            <a:r>
              <a:rPr lang="es-EC" sz="2800" b="1" dirty="0" err="1" smtClean="0"/>
              <a:t>monitoring</a:t>
            </a:r>
            <a:r>
              <a:rPr lang="es-EC" sz="2800" b="1" dirty="0" smtClean="0"/>
              <a:t> </a:t>
            </a:r>
            <a:r>
              <a:rPr lang="es-EC" sz="2800" b="1" dirty="0" err="1" smtClean="0"/>
              <a:t>Ss</a:t>
            </a:r>
            <a:r>
              <a:rPr lang="es-EC" sz="2800" b="1" dirty="0" smtClean="0"/>
              <a:t>’ </a:t>
            </a:r>
            <a:r>
              <a:rPr lang="es-EC" sz="2800" b="1" dirty="0" err="1" smtClean="0"/>
              <a:t>comprehention</a:t>
            </a:r>
            <a:r>
              <a:rPr lang="es-EC" sz="2800" b="1" dirty="0" smtClean="0"/>
              <a:t> as </a:t>
            </a:r>
            <a:r>
              <a:rPr lang="es-EC" sz="2800" b="1" dirty="0" err="1" smtClean="0"/>
              <a:t>they</a:t>
            </a:r>
            <a:r>
              <a:rPr lang="es-EC" sz="2800" b="1" dirty="0" smtClean="0"/>
              <a:t> listen.</a:t>
            </a:r>
          </a:p>
          <a:p>
            <a:pPr algn="just"/>
            <a:endParaRPr lang="es-EC" sz="2800" b="1" dirty="0" smtClean="0"/>
          </a:p>
          <a:p>
            <a:pPr marL="0" indent="0" algn="just">
              <a:buNone/>
            </a:pPr>
            <a:r>
              <a:rPr lang="es-EC" sz="2800" b="1" dirty="0" smtClean="0"/>
              <a:t> </a:t>
            </a:r>
            <a:endParaRPr lang="es-MX" dirty="0"/>
          </a:p>
        </p:txBody>
      </p:sp>
    </p:spTree>
    <p:extLst>
      <p:ext uri="{BB962C8B-B14F-4D97-AF65-F5344CB8AC3E}">
        <p14:creationId xmlns:p14="http://schemas.microsoft.com/office/powerpoint/2010/main" val="118401499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274638"/>
            <a:ext cx="8363272" cy="1143000"/>
          </a:xfrm>
        </p:spPr>
        <p:txBody>
          <a:bodyPr/>
          <a:lstStyle/>
          <a:p>
            <a:r>
              <a:rPr lang="es-EC" b="1" dirty="0" smtClean="0">
                <a:solidFill>
                  <a:schemeClr val="accent1">
                    <a:lumMod val="75000"/>
                  </a:schemeClr>
                </a:solidFill>
              </a:rPr>
              <a:t>WHILE-LISTENING ACTIVITIES </a:t>
            </a:r>
            <a:endParaRPr lang="es-MX" b="1" dirty="0">
              <a:solidFill>
                <a:schemeClr val="accent1">
                  <a:lumMod val="75000"/>
                </a:schemeClr>
              </a:solidFill>
            </a:endParaRPr>
          </a:p>
        </p:txBody>
      </p:sp>
      <p:sp>
        <p:nvSpPr>
          <p:cNvPr id="3" name="2 Marcador de contenido"/>
          <p:cNvSpPr>
            <a:spLocks noGrp="1"/>
          </p:cNvSpPr>
          <p:nvPr>
            <p:ph sz="quarter" idx="1"/>
          </p:nvPr>
        </p:nvSpPr>
        <p:spPr>
          <a:xfrm>
            <a:off x="251520" y="1556792"/>
            <a:ext cx="8640960" cy="4968552"/>
          </a:xfrm>
        </p:spPr>
        <p:txBody>
          <a:bodyPr>
            <a:normAutofit/>
          </a:bodyPr>
          <a:lstStyle/>
          <a:p>
            <a:r>
              <a:rPr lang="es-EC" sz="2800" b="1" dirty="0" err="1"/>
              <a:t>Listening</a:t>
            </a:r>
            <a:r>
              <a:rPr lang="es-EC" sz="2800" b="1" dirty="0"/>
              <a:t> </a:t>
            </a:r>
            <a:r>
              <a:rPr lang="es-EC" sz="2800" b="1" dirty="0" err="1"/>
              <a:t>with</a:t>
            </a:r>
            <a:r>
              <a:rPr lang="es-EC" sz="2800" b="1" dirty="0"/>
              <a:t> </a:t>
            </a:r>
            <a:r>
              <a:rPr lang="es-EC" sz="2800" b="1" dirty="0" err="1"/>
              <a:t>visuals</a:t>
            </a:r>
            <a:r>
              <a:rPr lang="es-EC" sz="2800" b="1" dirty="0" smtClean="0"/>
              <a:t>.</a:t>
            </a:r>
          </a:p>
          <a:p>
            <a:endParaRPr lang="es-EC" sz="2800" b="1" dirty="0"/>
          </a:p>
          <a:p>
            <a:r>
              <a:rPr lang="es-EC" sz="2800" b="1" dirty="0" err="1"/>
              <a:t>Filling</a:t>
            </a:r>
            <a:r>
              <a:rPr lang="es-EC" sz="2800" b="1" dirty="0"/>
              <a:t> in </a:t>
            </a:r>
            <a:r>
              <a:rPr lang="es-EC" sz="2800" b="1" dirty="0" err="1" smtClean="0"/>
              <a:t>graphs</a:t>
            </a:r>
            <a:r>
              <a:rPr lang="es-EC" sz="2800" b="1" dirty="0" smtClean="0"/>
              <a:t> </a:t>
            </a:r>
            <a:r>
              <a:rPr lang="es-EC" sz="2800" b="1" dirty="0"/>
              <a:t>and </a:t>
            </a:r>
            <a:r>
              <a:rPr lang="es-EC" sz="2800" b="1" dirty="0" smtClean="0"/>
              <a:t>charts</a:t>
            </a:r>
          </a:p>
          <a:p>
            <a:endParaRPr lang="es-EC" sz="2800" b="1" dirty="0"/>
          </a:p>
          <a:p>
            <a:r>
              <a:rPr lang="es-EC" sz="2800" b="1" dirty="0" err="1"/>
              <a:t>Following</a:t>
            </a:r>
            <a:r>
              <a:rPr lang="es-EC" sz="2800" b="1" dirty="0"/>
              <a:t> a </a:t>
            </a:r>
            <a:r>
              <a:rPr lang="es-EC" sz="2800" b="1" dirty="0" err="1"/>
              <a:t>route</a:t>
            </a:r>
            <a:r>
              <a:rPr lang="es-EC" sz="2800" b="1" dirty="0"/>
              <a:t> </a:t>
            </a:r>
            <a:r>
              <a:rPr lang="es-EC" sz="2800" b="1" dirty="0" err="1"/>
              <a:t>on</a:t>
            </a:r>
            <a:r>
              <a:rPr lang="es-EC" sz="2800" b="1" dirty="0"/>
              <a:t> a </a:t>
            </a:r>
            <a:r>
              <a:rPr lang="es-EC" sz="2800" b="1" dirty="0" err="1" smtClean="0"/>
              <a:t>map</a:t>
            </a:r>
            <a:endParaRPr lang="es-EC" sz="2800" b="1" dirty="0" smtClean="0"/>
          </a:p>
          <a:p>
            <a:endParaRPr lang="es-EC" sz="2800" b="1" dirty="0"/>
          </a:p>
          <a:p>
            <a:r>
              <a:rPr lang="es-EC" sz="2800" b="1" dirty="0" err="1"/>
              <a:t>Checking</a:t>
            </a:r>
            <a:r>
              <a:rPr lang="es-EC" sz="2800" b="1" dirty="0"/>
              <a:t> off </a:t>
            </a:r>
            <a:r>
              <a:rPr lang="es-EC" sz="2800" b="1" dirty="0" err="1"/>
              <a:t>items</a:t>
            </a:r>
            <a:r>
              <a:rPr lang="es-EC" sz="2800" b="1" dirty="0"/>
              <a:t> in a </a:t>
            </a:r>
            <a:r>
              <a:rPr lang="es-EC" sz="2800" b="1" dirty="0" err="1" smtClean="0"/>
              <a:t>list</a:t>
            </a:r>
            <a:endParaRPr lang="es-EC" sz="2800" b="1" dirty="0" smtClean="0"/>
          </a:p>
          <a:p>
            <a:endParaRPr lang="es-EC" sz="2800" b="1" dirty="0"/>
          </a:p>
          <a:p>
            <a:r>
              <a:rPr lang="es-EC" sz="2800" b="1" dirty="0" err="1" smtClean="0"/>
              <a:t>Searching</a:t>
            </a:r>
            <a:r>
              <a:rPr lang="es-EC" sz="2800" b="1" dirty="0" smtClean="0"/>
              <a:t> </a:t>
            </a:r>
            <a:r>
              <a:rPr lang="es-EC" sz="2800" b="1" dirty="0" err="1"/>
              <a:t>for</a:t>
            </a:r>
            <a:r>
              <a:rPr lang="es-EC" sz="2800" b="1" dirty="0"/>
              <a:t> </a:t>
            </a:r>
            <a:r>
              <a:rPr lang="es-EC" sz="2800" b="1" dirty="0" err="1"/>
              <a:t>specific</a:t>
            </a:r>
            <a:r>
              <a:rPr lang="es-EC" sz="2800" b="1" dirty="0"/>
              <a:t> </a:t>
            </a:r>
            <a:r>
              <a:rPr lang="es-EC" sz="2800" b="1" dirty="0" err="1"/>
              <a:t>clues</a:t>
            </a:r>
            <a:r>
              <a:rPr lang="es-EC" sz="2800" b="1" dirty="0"/>
              <a:t> </a:t>
            </a:r>
            <a:r>
              <a:rPr lang="es-EC" sz="2800" b="1" dirty="0" err="1"/>
              <a:t>to</a:t>
            </a:r>
            <a:r>
              <a:rPr lang="es-EC" sz="2800" b="1" dirty="0"/>
              <a:t> </a:t>
            </a:r>
            <a:r>
              <a:rPr lang="es-EC" sz="2800" b="1" dirty="0" err="1"/>
              <a:t>meaning</a:t>
            </a:r>
            <a:endParaRPr lang="es-EC" sz="2800" b="1" dirty="0"/>
          </a:p>
          <a:p>
            <a:endParaRPr lang="es-MX" dirty="0"/>
          </a:p>
        </p:txBody>
      </p:sp>
    </p:spTree>
    <p:extLst>
      <p:ext uri="{BB962C8B-B14F-4D97-AF65-F5344CB8AC3E}">
        <p14:creationId xmlns:p14="http://schemas.microsoft.com/office/powerpoint/2010/main" val="302569364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404664"/>
            <a:ext cx="8636496" cy="1143000"/>
          </a:xfrm>
        </p:spPr>
        <p:txBody>
          <a:bodyPr>
            <a:normAutofit fontScale="90000"/>
          </a:bodyPr>
          <a:lstStyle/>
          <a:p>
            <a:r>
              <a:rPr lang="es-EC" sz="6000" b="1" dirty="0" err="1" smtClean="0">
                <a:solidFill>
                  <a:srgbClr val="FF0000"/>
                </a:solidFill>
              </a:rPr>
              <a:t>After</a:t>
            </a:r>
            <a:r>
              <a:rPr lang="es-EC" sz="6000" b="1" dirty="0" smtClean="0">
                <a:solidFill>
                  <a:srgbClr val="FF0000"/>
                </a:solidFill>
              </a:rPr>
              <a:t> </a:t>
            </a:r>
            <a:r>
              <a:rPr lang="es-EC" sz="6000" b="1" dirty="0" err="1" smtClean="0">
                <a:solidFill>
                  <a:srgbClr val="FF0000"/>
                </a:solidFill>
              </a:rPr>
              <a:t>listening</a:t>
            </a:r>
            <a:r>
              <a:rPr lang="es-EC" sz="6000" b="1" dirty="0" smtClean="0">
                <a:solidFill>
                  <a:srgbClr val="FF0000"/>
                </a:solidFill>
              </a:rPr>
              <a:t>    </a:t>
            </a:r>
            <a:r>
              <a:rPr lang="es-EC" sz="6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r>
              <a:rPr lang="es-EC" sz="60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Evaluate</a:t>
            </a:r>
            <a:r>
              <a:rPr lang="es-EC" sz="6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endParaRPr lang="es-MX" sz="6000" b="1" dirty="0">
              <a:solidFill>
                <a:srgbClr val="FF0000"/>
              </a:solidFill>
            </a:endParaRPr>
          </a:p>
        </p:txBody>
      </p:sp>
      <p:sp>
        <p:nvSpPr>
          <p:cNvPr id="3" name="2 Marcador de contenido"/>
          <p:cNvSpPr>
            <a:spLocks noGrp="1"/>
          </p:cNvSpPr>
          <p:nvPr>
            <p:ph sz="quarter" idx="1"/>
          </p:nvPr>
        </p:nvSpPr>
        <p:spPr>
          <a:xfrm>
            <a:off x="323528" y="2276872"/>
            <a:ext cx="8496944" cy="3816424"/>
          </a:xfrm>
        </p:spPr>
        <p:txBody>
          <a:bodyPr>
            <a:normAutofit/>
          </a:bodyPr>
          <a:lstStyle/>
          <a:p>
            <a:r>
              <a:rPr lang="es-EC" sz="3200" b="1" dirty="0" err="1"/>
              <a:t>Evaluate</a:t>
            </a:r>
            <a:r>
              <a:rPr lang="es-EC" sz="3200" b="1" dirty="0"/>
              <a:t> </a:t>
            </a:r>
            <a:r>
              <a:rPr lang="es-EC" sz="3200" b="1" dirty="0" err="1"/>
              <a:t>comprehention</a:t>
            </a:r>
            <a:r>
              <a:rPr lang="es-EC" sz="3200" b="1" dirty="0"/>
              <a:t> </a:t>
            </a:r>
            <a:endParaRPr lang="es-EC" sz="3200" b="1" dirty="0" smtClean="0"/>
          </a:p>
          <a:p>
            <a:endParaRPr lang="es-EC" sz="3200" b="1" dirty="0"/>
          </a:p>
          <a:p>
            <a:r>
              <a:rPr lang="es-EC" sz="3200" b="1" dirty="0" err="1"/>
              <a:t>Evaluate</a:t>
            </a:r>
            <a:r>
              <a:rPr lang="es-EC" sz="3200" b="1" dirty="0"/>
              <a:t> </a:t>
            </a:r>
            <a:r>
              <a:rPr lang="es-EC" sz="3200" b="1" dirty="0" err="1"/>
              <a:t>overall</a:t>
            </a:r>
            <a:r>
              <a:rPr lang="es-EC" sz="3200" b="1" dirty="0"/>
              <a:t> </a:t>
            </a:r>
            <a:r>
              <a:rPr lang="es-EC" sz="3200" b="1" dirty="0" err="1"/>
              <a:t>progress</a:t>
            </a:r>
            <a:r>
              <a:rPr lang="es-EC" sz="3200" b="1" dirty="0"/>
              <a:t> </a:t>
            </a:r>
            <a:endParaRPr lang="es-EC" sz="3200" b="1" dirty="0" smtClean="0"/>
          </a:p>
          <a:p>
            <a:endParaRPr lang="es-EC" sz="3200" b="1" dirty="0"/>
          </a:p>
          <a:p>
            <a:endParaRPr lang="es-MX" dirty="0"/>
          </a:p>
        </p:txBody>
      </p:sp>
    </p:spTree>
    <p:extLst>
      <p:ext uri="{BB962C8B-B14F-4D97-AF65-F5344CB8AC3E}">
        <p14:creationId xmlns:p14="http://schemas.microsoft.com/office/powerpoint/2010/main" val="286248270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03" y="4648200"/>
            <a:ext cx="6781800" cy="1600200"/>
          </a:xfrm>
        </p:spPr>
        <p:txBody>
          <a:bodyPr/>
          <a:lstStyle/>
          <a:p>
            <a:r>
              <a:rPr lang="en-US" dirty="0" smtClean="0"/>
              <a:t>Home made videos</a:t>
            </a:r>
            <a:endParaRPr lang="en-US" dirty="0"/>
          </a:p>
        </p:txBody>
      </p:sp>
      <p:sp>
        <p:nvSpPr>
          <p:cNvPr id="3" name="Content Placeholder 2"/>
          <p:cNvSpPr>
            <a:spLocks noGrp="1"/>
          </p:cNvSpPr>
          <p:nvPr>
            <p:ph idx="1"/>
          </p:nvPr>
        </p:nvSpPr>
        <p:spPr>
          <a:xfrm>
            <a:off x="18393" y="304800"/>
            <a:ext cx="7543800" cy="3886200"/>
          </a:xfrm>
        </p:spPr>
        <p:txBody>
          <a:bodyPr/>
          <a:lstStyle/>
          <a:p>
            <a:r>
              <a:rPr lang="en-US" dirty="0"/>
              <a:t>If </a:t>
            </a:r>
            <a:r>
              <a:rPr lang="en-US" dirty="0" smtClean="0"/>
              <a:t>you tape your </a:t>
            </a:r>
            <a:r>
              <a:rPr lang="en-US" dirty="0"/>
              <a:t>own videos, there is control over not just the vocabulary and structures used to match the students’ level, but also in the choice of topics that might be interesting to </a:t>
            </a:r>
            <a:r>
              <a:rPr lang="en-US" dirty="0" smtClean="0"/>
              <a:t>students</a:t>
            </a:r>
            <a:r>
              <a:rPr lang="en-US" dirty="0"/>
              <a:t>. </a:t>
            </a:r>
          </a:p>
          <a:p>
            <a:endParaRPr lang="en-US" dirty="0"/>
          </a:p>
        </p:txBody>
      </p:sp>
      <p:pic>
        <p:nvPicPr>
          <p:cNvPr id="67586" name="Picture 2" descr="http://www.johncaveosborne.com/wp-content/uploads/2012/09/DSC_058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2622296"/>
            <a:ext cx="4267200" cy="2787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65467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432"/>
          <a:stretch/>
        </p:blipFill>
        <p:spPr bwMode="auto">
          <a:xfrm>
            <a:off x="-24064" y="457200"/>
            <a:ext cx="9015663" cy="618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313604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961"/>
          <a:stretch/>
        </p:blipFill>
        <p:spPr bwMode="auto">
          <a:xfrm>
            <a:off x="-32084" y="381000"/>
            <a:ext cx="9176084"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726930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5687"/>
          <a:stretch/>
        </p:blipFill>
        <p:spPr bwMode="auto">
          <a:xfrm>
            <a:off x="0" y="381000"/>
            <a:ext cx="9144000"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153946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957"/>
          <a:stretch/>
        </p:blipFill>
        <p:spPr bwMode="auto">
          <a:xfrm>
            <a:off x="0" y="-152400"/>
            <a:ext cx="9144000" cy="670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46112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lower levels</a:t>
            </a:r>
            <a:endParaRPr lang="en-US" dirty="0"/>
          </a:p>
        </p:txBody>
      </p:sp>
      <p:sp>
        <p:nvSpPr>
          <p:cNvPr id="3" name="Content Placeholder 2"/>
          <p:cNvSpPr>
            <a:spLocks noGrp="1"/>
          </p:cNvSpPr>
          <p:nvPr>
            <p:ph idx="1"/>
          </p:nvPr>
        </p:nvSpPr>
        <p:spPr>
          <a:xfrm>
            <a:off x="381000" y="685800"/>
            <a:ext cx="8458200" cy="3886200"/>
          </a:xfrm>
        </p:spPr>
        <p:txBody>
          <a:bodyPr>
            <a:normAutofit/>
          </a:bodyPr>
          <a:lstStyle/>
          <a:p>
            <a:r>
              <a:rPr lang="en-US" dirty="0" smtClean="0"/>
              <a:t>Types </a:t>
            </a:r>
            <a:r>
              <a:rPr lang="en-US" dirty="0"/>
              <a:t>of exercises: </a:t>
            </a:r>
            <a:endParaRPr lang="en-US" dirty="0" smtClean="0"/>
          </a:p>
          <a:p>
            <a:r>
              <a:rPr lang="en-US" dirty="0" smtClean="0"/>
              <a:t>Circle/write  </a:t>
            </a:r>
            <a:r>
              <a:rPr lang="en-US" dirty="0"/>
              <a:t>the verbs you hear in this conversation (multiple choice), </a:t>
            </a:r>
            <a:r>
              <a:rPr lang="en-US" dirty="0" smtClean="0"/>
              <a:t>and </a:t>
            </a:r>
            <a:r>
              <a:rPr lang="en-US" dirty="0"/>
              <a:t>fill in the blanks. </a:t>
            </a:r>
            <a:endParaRPr lang="en-US" dirty="0" smtClean="0"/>
          </a:p>
          <a:p>
            <a:r>
              <a:rPr lang="en-US" dirty="0" smtClean="0"/>
              <a:t>Although </a:t>
            </a:r>
            <a:r>
              <a:rPr lang="en-US" dirty="0"/>
              <a:t>such </a:t>
            </a:r>
            <a:r>
              <a:rPr lang="en-US" dirty="0" smtClean="0"/>
              <a:t> </a:t>
            </a:r>
            <a:r>
              <a:rPr lang="en-US" dirty="0"/>
              <a:t>activities are not communicative in nature, they do allow learners to interact with authentic materials at their own pace by controlling the number of repetitions each student is most comfortable </a:t>
            </a:r>
            <a:r>
              <a:rPr lang="en-US" dirty="0" smtClean="0"/>
              <a:t>with. </a:t>
            </a:r>
          </a:p>
          <a:p>
            <a:endParaRPr lang="en-US" dirty="0"/>
          </a:p>
        </p:txBody>
      </p:sp>
      <p:pic>
        <p:nvPicPr>
          <p:cNvPr id="49154" name="Picture 2" descr="http://www.cal.org/aop/images/ACTFL%20Guidelin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3733800"/>
            <a:ext cx="2857500" cy="2238376"/>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a:off x="5105400" y="5791200"/>
            <a:ext cx="1524000" cy="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90854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6781800" cy="1600200"/>
          </a:xfrm>
        </p:spPr>
        <p:txBody>
          <a:bodyPr>
            <a:normAutofit fontScale="90000"/>
          </a:bodyPr>
          <a:lstStyle/>
          <a:p>
            <a:r>
              <a:rPr lang="en-US" dirty="0" smtClean="0"/>
              <a:t>Why to use Authentic resources?- video</a:t>
            </a:r>
            <a:endParaRPr lang="en-US" dirty="0"/>
          </a:p>
        </p:txBody>
      </p:sp>
      <p:sp>
        <p:nvSpPr>
          <p:cNvPr id="3" name="Content Placeholder 2"/>
          <p:cNvSpPr>
            <a:spLocks noGrp="1"/>
          </p:cNvSpPr>
          <p:nvPr>
            <p:ph idx="1"/>
          </p:nvPr>
        </p:nvSpPr>
        <p:spPr/>
        <p:txBody>
          <a:bodyPr/>
          <a:lstStyle/>
          <a:p>
            <a:r>
              <a:rPr lang="en-US" dirty="0" smtClean="0">
                <a:hlinkClick r:id="rId3"/>
              </a:rPr>
              <a:t>http://www.youtube.com/watch?v=rgPtMB7KfLA</a:t>
            </a:r>
            <a:endParaRPr lang="en-US" dirty="0" smtClean="0"/>
          </a:p>
          <a:p>
            <a:endParaRPr lang="en-US" dirty="0"/>
          </a:p>
        </p:txBody>
      </p:sp>
    </p:spTree>
    <p:extLst>
      <p:ext uri="{BB962C8B-B14F-4D97-AF65-F5344CB8AC3E}">
        <p14:creationId xmlns:p14="http://schemas.microsoft.com/office/powerpoint/2010/main" val="410933568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for Spanish</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69064695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http://www.coerll.utexas.edu/spintx</a:t>
            </a:r>
            <a:r>
              <a:rPr lang="en-US" dirty="0" smtClean="0"/>
              <a:t>/</a:t>
            </a:r>
            <a:br>
              <a:rPr lang="en-US" dirty="0" smtClean="0"/>
            </a:br>
            <a:endParaRPr lang="en-US" dirty="0"/>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467"/>
          <a:stretch/>
        </p:blipFill>
        <p:spPr bwMode="auto">
          <a:xfrm>
            <a:off x="16042" y="381000"/>
            <a:ext cx="9051758"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625" y="5791199"/>
            <a:ext cx="9159626" cy="646331"/>
          </a:xfrm>
          <a:prstGeom prst="rect">
            <a:avLst/>
          </a:prstGeom>
          <a:noFill/>
        </p:spPr>
        <p:txBody>
          <a:bodyPr wrap="square" rtlCol="0">
            <a:spAutoFit/>
          </a:bodyPr>
          <a:lstStyle/>
          <a:p>
            <a:r>
              <a:rPr lang="en-US" sz="800" dirty="0">
                <a:hlinkClick r:id="rId3"/>
              </a:rPr>
              <a:t>http://www.slideshare.net/spanish_in_texas/spintx-bringing-authentic-spanish-videos-into-the-classroom?qid=38594718-e7fc-4618-9fa4-7669d28f6c9e&amp;v=default&amp;b=&amp;from_search=6</a:t>
            </a:r>
            <a:r>
              <a:rPr lang="en-US" sz="1000" dirty="0"/>
              <a:t/>
            </a:r>
            <a:br>
              <a:rPr lang="en-US" sz="1000" dirty="0"/>
            </a:br>
            <a:endParaRPr lang="en-US" sz="1000" dirty="0"/>
          </a:p>
          <a:p>
            <a:endParaRPr lang="en-US" dirty="0"/>
          </a:p>
        </p:txBody>
      </p:sp>
    </p:spTree>
    <p:extLst>
      <p:ext uri="{BB962C8B-B14F-4D97-AF65-F5344CB8AC3E}">
        <p14:creationId xmlns:p14="http://schemas.microsoft.com/office/powerpoint/2010/main" val="102102678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694"/>
          <a:stretch/>
        </p:blipFill>
        <p:spPr bwMode="auto">
          <a:xfrm>
            <a:off x="4010" y="381000"/>
            <a:ext cx="9139990"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873741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Relevant and </a:t>
            </a:r>
            <a:r>
              <a:rPr lang="en-US" dirty="0" err="1" smtClean="0"/>
              <a:t>meaninful</a:t>
            </a:r>
            <a:endParaRPr lang="en-US" dirty="0"/>
          </a:p>
        </p:txBody>
      </p:sp>
      <p:sp>
        <p:nvSpPr>
          <p:cNvPr id="3" name="Content Placeholder 2"/>
          <p:cNvSpPr>
            <a:spLocks noGrp="1"/>
          </p:cNvSpPr>
          <p:nvPr>
            <p:ph idx="1"/>
          </p:nvPr>
        </p:nvSpPr>
        <p:spPr/>
        <p:txBody>
          <a:bodyPr>
            <a:normAutofit/>
          </a:bodyPr>
          <a:lstStyle/>
          <a:p>
            <a:r>
              <a:rPr lang="en-US" sz="3200" dirty="0" smtClean="0"/>
              <a:t>Language </a:t>
            </a:r>
            <a:r>
              <a:rPr lang="en-US" sz="3200" dirty="0"/>
              <a:t>learning </a:t>
            </a:r>
            <a:r>
              <a:rPr lang="en-US" sz="3200" dirty="0" smtClean="0"/>
              <a:t>needs </a:t>
            </a:r>
            <a:r>
              <a:rPr lang="en-US" sz="3200" dirty="0"/>
              <a:t>to be meaningful and relevant for long-lasting learning to occur.</a:t>
            </a:r>
          </a:p>
        </p:txBody>
      </p:sp>
    </p:spTree>
    <p:extLst>
      <p:ext uri="{BB962C8B-B14F-4D97-AF65-F5344CB8AC3E}">
        <p14:creationId xmlns:p14="http://schemas.microsoft.com/office/powerpoint/2010/main" val="409703344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Practical advice</a:t>
            </a:r>
            <a:br>
              <a:rPr lang="en-US" dirty="0" smtClean="0"/>
            </a:br>
            <a:endParaRPr lang="en-US" dirty="0"/>
          </a:p>
        </p:txBody>
      </p:sp>
      <p:sp>
        <p:nvSpPr>
          <p:cNvPr id="3" name="Content Placeholder 2"/>
          <p:cNvSpPr>
            <a:spLocks noGrp="1"/>
          </p:cNvSpPr>
          <p:nvPr>
            <p:ph idx="1"/>
          </p:nvPr>
        </p:nvSpPr>
        <p:spPr>
          <a:xfrm>
            <a:off x="304800" y="228600"/>
            <a:ext cx="8610600" cy="3886200"/>
          </a:xfrm>
        </p:spPr>
        <p:txBody>
          <a:bodyPr/>
          <a:lstStyle/>
          <a:p>
            <a:r>
              <a:rPr lang="en-US" dirty="0" smtClean="0"/>
              <a:t>Partner with other teachers</a:t>
            </a:r>
          </a:p>
          <a:p>
            <a:r>
              <a:rPr lang="en-US" dirty="0" smtClean="0"/>
              <a:t>Join online communities</a:t>
            </a:r>
          </a:p>
          <a:p>
            <a:r>
              <a:rPr lang="en-US" dirty="0" smtClean="0"/>
              <a:t>Don’t stress about implementing all in a short period of time.</a:t>
            </a:r>
            <a:endParaRPr lang="en-US" dirty="0"/>
          </a:p>
        </p:txBody>
      </p:sp>
      <p:pic>
        <p:nvPicPr>
          <p:cNvPr id="81922" name="Picture 2" descr="http://blog.capterra.com/wp-content/uploads/2011/01/practical-advice-choosing-hosted-web-ap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54869" y="4267200"/>
            <a:ext cx="3657600" cy="2439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24984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 your own explore:</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79953891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a:xfrm>
            <a:off x="457200" y="1981200"/>
            <a:ext cx="7543800" cy="3886200"/>
          </a:xfrm>
        </p:spPr>
        <p:txBody>
          <a:bodyPr>
            <a:normAutofit fontScale="92500" lnSpcReduction="20000"/>
          </a:bodyPr>
          <a:lstStyle/>
          <a:p>
            <a:r>
              <a:rPr lang="en-US" dirty="0">
                <a:hlinkClick r:id="rId2"/>
              </a:rPr>
              <a:t>http://wwitv.com</a:t>
            </a:r>
            <a:r>
              <a:rPr lang="en-US" dirty="0" smtClean="0">
                <a:hlinkClick r:id="rId2"/>
              </a:rPr>
              <a:t>/</a:t>
            </a:r>
            <a:r>
              <a:rPr lang="en-US" dirty="0" smtClean="0"/>
              <a:t> </a:t>
            </a:r>
            <a:r>
              <a:rPr lang="en-US" dirty="0" err="1" smtClean="0"/>
              <a:t>tv</a:t>
            </a:r>
            <a:r>
              <a:rPr lang="en-US" dirty="0" smtClean="0"/>
              <a:t> stations online</a:t>
            </a:r>
          </a:p>
          <a:p>
            <a:r>
              <a:rPr lang="en-US" dirty="0">
                <a:hlinkClick r:id="rId3"/>
              </a:rPr>
              <a:t>http://</a:t>
            </a:r>
            <a:r>
              <a:rPr lang="en-US" dirty="0" smtClean="0">
                <a:hlinkClick r:id="rId3"/>
              </a:rPr>
              <a:t>www.live-radio.net/worldwide.shtml</a:t>
            </a:r>
            <a:r>
              <a:rPr lang="en-US" dirty="0" smtClean="0"/>
              <a:t> radio</a:t>
            </a:r>
          </a:p>
          <a:p>
            <a:r>
              <a:rPr lang="en-US" dirty="0">
                <a:hlinkClick r:id="rId4"/>
              </a:rPr>
              <a:t>http://www.onlinenewspapers.com</a:t>
            </a:r>
            <a:r>
              <a:rPr lang="en-US" dirty="0" smtClean="0">
                <a:hlinkClick r:id="rId4"/>
              </a:rPr>
              <a:t>/</a:t>
            </a:r>
            <a:r>
              <a:rPr lang="en-US" dirty="0" smtClean="0"/>
              <a:t> newspapers</a:t>
            </a:r>
          </a:p>
          <a:p>
            <a:r>
              <a:rPr lang="en-US" dirty="0">
                <a:hlinkClick r:id="rId5"/>
              </a:rPr>
              <a:t>http://</a:t>
            </a:r>
            <a:r>
              <a:rPr lang="en-US" dirty="0" smtClean="0">
                <a:hlinkClick r:id="rId5"/>
              </a:rPr>
              <a:t>web.cortland.edu/flteach/flteach-res.html</a:t>
            </a:r>
            <a:r>
              <a:rPr lang="en-US" dirty="0" smtClean="0"/>
              <a:t> different languages</a:t>
            </a:r>
          </a:p>
          <a:p>
            <a:r>
              <a:rPr lang="en-US" dirty="0">
                <a:hlinkClick r:id="rId6"/>
              </a:rPr>
              <a:t>http://</a:t>
            </a:r>
            <a:r>
              <a:rPr lang="en-US" dirty="0" smtClean="0">
                <a:hlinkClick r:id="rId6"/>
              </a:rPr>
              <a:t>www.miscositas.com/workshops.html</a:t>
            </a:r>
            <a:r>
              <a:rPr lang="en-US" dirty="0" smtClean="0"/>
              <a:t> Spanish</a:t>
            </a:r>
            <a:endParaRPr lang="en-US" dirty="0"/>
          </a:p>
          <a:p>
            <a:r>
              <a:rPr lang="en-US" dirty="0" smtClean="0"/>
              <a:t> </a:t>
            </a:r>
            <a:r>
              <a:rPr lang="en-US" dirty="0">
                <a:hlinkClick r:id="rId7"/>
              </a:rPr>
              <a:t>http://marishawkins.wordpress.com/category/authentic-resources/page/3</a:t>
            </a:r>
            <a:r>
              <a:rPr lang="en-US" dirty="0" smtClean="0">
                <a:hlinkClick r:id="rId7"/>
              </a:rPr>
              <a:t>/</a:t>
            </a:r>
            <a:endParaRPr lang="en-US" dirty="0" smtClean="0"/>
          </a:p>
          <a:p>
            <a:r>
              <a:rPr lang="en-US" dirty="0">
                <a:hlinkClick r:id="rId8"/>
              </a:rPr>
              <a:t>https://onedrive.live.com/?</a:t>
            </a:r>
            <a:r>
              <a:rPr lang="en-US" dirty="0" smtClean="0">
                <a:hlinkClick r:id="rId8"/>
              </a:rPr>
              <a:t>cid=40112C22A6A04EF8&amp;id=40112C22A6A04EF8%212784</a:t>
            </a:r>
            <a:r>
              <a:rPr lang="en-US" dirty="0" smtClean="0"/>
              <a:t> Amy </a:t>
            </a:r>
            <a:r>
              <a:rPr lang="en-US" dirty="0" err="1" smtClean="0"/>
              <a:t>Lenord</a:t>
            </a:r>
            <a:endParaRPr lang="en-US" dirty="0" smtClean="0"/>
          </a:p>
          <a:p>
            <a:r>
              <a:rPr lang="en-US" dirty="0">
                <a:hlinkClick r:id="rId9"/>
              </a:rPr>
              <a:t>http://martinabex.com/teacher-training/session-handouts</a:t>
            </a:r>
            <a:r>
              <a:rPr lang="en-US" dirty="0" smtClean="0">
                <a:hlinkClick r:id="rId9"/>
              </a:rPr>
              <a:t>/</a:t>
            </a:r>
            <a:endParaRPr lang="en-US" dirty="0" smtClean="0"/>
          </a:p>
          <a:p>
            <a:r>
              <a:rPr lang="en-US" dirty="0">
                <a:hlinkClick r:id="rId10"/>
              </a:rPr>
              <a:t>http://</a:t>
            </a:r>
            <a:r>
              <a:rPr lang="en-US" dirty="0" smtClean="0">
                <a:hlinkClick r:id="rId10"/>
              </a:rPr>
              <a:t>lauraterrill.wikispaces.com/Authentic+Materials</a:t>
            </a:r>
            <a:endParaRPr lang="en-US" dirty="0" smtClean="0"/>
          </a:p>
          <a:p>
            <a:endParaRPr lang="en-US" dirty="0" smtClean="0"/>
          </a:p>
          <a:p>
            <a:endParaRPr lang="en-US" dirty="0" smtClean="0"/>
          </a:p>
          <a:p>
            <a:endParaRPr lang="en-US" dirty="0"/>
          </a:p>
          <a:p>
            <a:endParaRPr lang="en-US" dirty="0"/>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124469588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French Resources</a:t>
            </a:r>
            <a:endParaRPr lang="en-US" dirty="0"/>
          </a:p>
        </p:txBody>
      </p:sp>
      <p:sp>
        <p:nvSpPr>
          <p:cNvPr id="3" name="Content Placeholder 2"/>
          <p:cNvSpPr>
            <a:spLocks noGrp="1"/>
          </p:cNvSpPr>
          <p:nvPr>
            <p:ph idx="1"/>
          </p:nvPr>
        </p:nvSpPr>
        <p:spPr/>
        <p:txBody>
          <a:bodyPr/>
          <a:lstStyle/>
          <a:p>
            <a:r>
              <a:rPr lang="en-US" u="sng" dirty="0">
                <a:hlinkClick r:id="rId2"/>
              </a:rPr>
              <a:t>http://www.boxoftricks.net/2010/02/resources-keeping-them-real-and-keeping-them-together/</a:t>
            </a:r>
            <a:r>
              <a:rPr lang="en-US" dirty="0"/>
              <a:t> </a:t>
            </a:r>
          </a:p>
        </p:txBody>
      </p:sp>
    </p:spTree>
    <p:extLst>
      <p:ext uri="{BB962C8B-B14F-4D97-AF65-F5344CB8AC3E}">
        <p14:creationId xmlns:p14="http://schemas.microsoft.com/office/powerpoint/2010/main" val="6891265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French Resources</a:t>
            </a:r>
            <a:endParaRPr lang="en-US" dirty="0"/>
          </a:p>
        </p:txBody>
      </p:sp>
      <p:sp>
        <p:nvSpPr>
          <p:cNvPr id="3" name="Content Placeholder 2"/>
          <p:cNvSpPr>
            <a:spLocks noGrp="1"/>
          </p:cNvSpPr>
          <p:nvPr>
            <p:ph idx="1"/>
          </p:nvPr>
        </p:nvSpPr>
        <p:spPr>
          <a:xfrm>
            <a:off x="762000" y="685800"/>
            <a:ext cx="7543800" cy="4724400"/>
          </a:xfrm>
        </p:spPr>
        <p:txBody>
          <a:bodyPr>
            <a:normAutofit fontScale="32500" lnSpcReduction="20000"/>
          </a:bodyPr>
          <a:lstStyle/>
          <a:p>
            <a:pPr marL="0" indent="0">
              <a:buNone/>
            </a:pPr>
            <a:r>
              <a:rPr lang="en-US" b="1" dirty="0" err="1"/>
              <a:t>Internaute</a:t>
            </a:r>
            <a:r>
              <a:rPr lang="en-US" b="1" dirty="0"/>
              <a:t>- </a:t>
            </a:r>
            <a:r>
              <a:rPr lang="en-US" u="sng" dirty="0">
                <a:hlinkClick r:id="rId2"/>
              </a:rPr>
              <a:t>http://www.linternaute.com/</a:t>
            </a:r>
            <a:r>
              <a:rPr lang="en-US" dirty="0"/>
              <a:t>   I use </a:t>
            </a:r>
            <a:r>
              <a:rPr lang="en-US" dirty="0" err="1"/>
              <a:t>Internaute</a:t>
            </a:r>
            <a:r>
              <a:rPr lang="en-US" dirty="0"/>
              <a:t> as my home page. There are also newsletters that you can sign up for to receive updates of popular articles</a:t>
            </a:r>
          </a:p>
          <a:p>
            <a:pPr marL="0" indent="0">
              <a:buNone/>
            </a:pPr>
            <a:r>
              <a:rPr lang="en-US" dirty="0"/>
              <a:t/>
            </a:r>
            <a:br>
              <a:rPr lang="en-US" dirty="0"/>
            </a:br>
            <a:r>
              <a:rPr lang="en-US" b="1" dirty="0"/>
              <a:t>Pinterest Resources</a:t>
            </a:r>
            <a:endParaRPr lang="en-US" dirty="0"/>
          </a:p>
          <a:p>
            <a:pPr marL="0" indent="0">
              <a:buNone/>
            </a:pPr>
            <a:r>
              <a:rPr lang="en-US" dirty="0"/>
              <a:t>1.  CSCTFL-Central States Conference on the Teaching of Foreign Languages (CSCTFL) is a regional foreign language organization serving 17 </a:t>
            </a:r>
            <a:r>
              <a:rPr lang="en-US" dirty="0" err="1"/>
              <a:t>midwestern</a:t>
            </a:r>
            <a:r>
              <a:rPr lang="en-US" dirty="0"/>
              <a:t> states - There are boards here in many languages </a:t>
            </a:r>
            <a:r>
              <a:rPr lang="en-US" u="sng" dirty="0">
                <a:hlinkClick r:id="rId3"/>
              </a:rPr>
              <a:t>http://fr.pinterest.com/csctfl/</a:t>
            </a:r>
            <a:r>
              <a:rPr lang="en-US" dirty="0"/>
              <a:t> </a:t>
            </a:r>
          </a:p>
          <a:p>
            <a:pPr marL="0" indent="0">
              <a:buNone/>
            </a:pPr>
            <a:r>
              <a:rPr lang="en-US" dirty="0"/>
              <a:t/>
            </a:r>
            <a:br>
              <a:rPr lang="en-US" dirty="0"/>
            </a:br>
            <a:r>
              <a:rPr lang="en-US" dirty="0"/>
              <a:t>2. My Pinterest account </a:t>
            </a:r>
            <a:r>
              <a:rPr lang="en-US" u="sng" dirty="0">
                <a:hlinkClick r:id="rId4"/>
              </a:rPr>
              <a:t>http://fr.pinterest.com/texane/</a:t>
            </a:r>
            <a:r>
              <a:rPr lang="en-US" dirty="0"/>
              <a:t>  My French related boards: Salle de </a:t>
            </a:r>
            <a:r>
              <a:rPr lang="en-US" dirty="0" err="1"/>
              <a:t>Classe</a:t>
            </a:r>
            <a:r>
              <a:rPr lang="en-US" dirty="0"/>
              <a:t>, </a:t>
            </a:r>
            <a:r>
              <a:rPr lang="en-US" dirty="0" err="1"/>
              <a:t>Rentrée</a:t>
            </a:r>
            <a:r>
              <a:rPr lang="en-US" dirty="0"/>
              <a:t> and Francophile</a:t>
            </a:r>
          </a:p>
          <a:p>
            <a:pPr marL="0" indent="0">
              <a:buNone/>
            </a:pPr>
            <a:r>
              <a:rPr lang="en-US" dirty="0"/>
              <a:t/>
            </a:r>
            <a:br>
              <a:rPr lang="en-US" dirty="0"/>
            </a:br>
            <a:r>
              <a:rPr lang="en-US" dirty="0"/>
              <a:t>3. Blog Article: 15 French teacher you should follow on Pinterest</a:t>
            </a:r>
          </a:p>
          <a:p>
            <a:pPr marL="0" indent="0">
              <a:buNone/>
            </a:pPr>
            <a:r>
              <a:rPr lang="en-US" dirty="0"/>
              <a:t/>
            </a:r>
            <a:br>
              <a:rPr lang="en-US" dirty="0"/>
            </a:br>
            <a:r>
              <a:rPr lang="en-US" b="1" dirty="0"/>
              <a:t>Twitter Resources</a:t>
            </a:r>
            <a:endParaRPr lang="en-US" dirty="0"/>
          </a:p>
          <a:p>
            <a:pPr marL="0" indent="0">
              <a:buNone/>
            </a:pPr>
            <a:r>
              <a:rPr lang="en-US" dirty="0"/>
              <a:t>1. Hashtags: #AATF  #FLE #</a:t>
            </a:r>
            <a:r>
              <a:rPr lang="en-US" dirty="0" err="1"/>
              <a:t>Authres</a:t>
            </a:r>
            <a:r>
              <a:rPr lang="en-US" dirty="0"/>
              <a:t> #</a:t>
            </a:r>
            <a:r>
              <a:rPr lang="en-US" dirty="0" err="1"/>
              <a:t>Langchat</a:t>
            </a:r>
            <a:r>
              <a:rPr lang="en-US" dirty="0"/>
              <a:t> #</a:t>
            </a:r>
            <a:r>
              <a:rPr lang="en-US" dirty="0" err="1"/>
              <a:t>fslchat</a:t>
            </a:r>
            <a:endParaRPr lang="en-US" dirty="0"/>
          </a:p>
          <a:p>
            <a:pPr marL="0" indent="0">
              <a:buNone/>
            </a:pPr>
            <a:r>
              <a:rPr lang="en-US" dirty="0"/>
              <a:t/>
            </a:r>
            <a:br>
              <a:rPr lang="en-US" dirty="0"/>
            </a:br>
            <a:r>
              <a:rPr lang="en-US" dirty="0"/>
              <a:t>2. My curated list of news sources in French and in English </a:t>
            </a:r>
            <a:r>
              <a:rPr lang="en-US" u="sng" dirty="0">
                <a:hlinkClick r:id="rId5"/>
              </a:rPr>
              <a:t>https://twitter.com/mme_henderson/lists/actualit%C3%A9</a:t>
            </a:r>
            <a:r>
              <a:rPr lang="en-US" dirty="0"/>
              <a:t> </a:t>
            </a:r>
          </a:p>
          <a:p>
            <a:pPr marL="0" indent="0">
              <a:buNone/>
            </a:pPr>
            <a:r>
              <a:rPr lang="en-US" dirty="0"/>
              <a:t/>
            </a:r>
            <a:br>
              <a:rPr lang="en-US" dirty="0"/>
            </a:br>
            <a:r>
              <a:rPr lang="en-US" dirty="0"/>
              <a:t>3. My list of French stores on Twitter ( I just started this list on Sunday)</a:t>
            </a:r>
          </a:p>
          <a:p>
            <a:pPr marL="0" indent="0">
              <a:buNone/>
            </a:pPr>
            <a:r>
              <a:rPr lang="en-US" u="sng" dirty="0">
                <a:hlinkClick r:id="rId6"/>
              </a:rPr>
              <a:t>https://twitter.com/mme_henderson/lists/magasins</a:t>
            </a:r>
            <a:endParaRPr lang="en-US" dirty="0"/>
          </a:p>
          <a:p>
            <a:pPr marL="0" indent="0">
              <a:buNone/>
            </a:pPr>
            <a:r>
              <a:rPr lang="en-US" dirty="0"/>
              <a:t/>
            </a:r>
            <a:br>
              <a:rPr lang="en-US" dirty="0"/>
            </a:br>
            <a:r>
              <a:rPr lang="en-US" dirty="0"/>
              <a:t/>
            </a:r>
            <a:br>
              <a:rPr lang="en-US" dirty="0"/>
            </a:br>
            <a:r>
              <a:rPr lang="en-US" b="1" dirty="0"/>
              <a:t>Facebook resources</a:t>
            </a:r>
            <a:endParaRPr lang="en-US" dirty="0"/>
          </a:p>
          <a:p>
            <a:pPr marL="0" indent="0">
              <a:buNone/>
            </a:pPr>
            <a:r>
              <a:rPr lang="en-US" dirty="0"/>
              <a:t>1. AATF- </a:t>
            </a:r>
            <a:r>
              <a:rPr lang="en-US" u="sng" dirty="0">
                <a:hlinkClick r:id="rId7"/>
              </a:rPr>
              <a:t>https://www.facebook.com/AATFrench?fref=ts</a:t>
            </a:r>
            <a:r>
              <a:rPr lang="en-US" dirty="0"/>
              <a:t> </a:t>
            </a:r>
          </a:p>
          <a:p>
            <a:pPr marL="0" indent="0">
              <a:buNone/>
            </a:pPr>
            <a:r>
              <a:rPr lang="en-US" dirty="0"/>
              <a:t/>
            </a:r>
            <a:br>
              <a:rPr lang="en-US" dirty="0"/>
            </a:br>
            <a:r>
              <a:rPr lang="en-US" dirty="0"/>
              <a:t>2. French at </a:t>
            </a:r>
            <a:r>
              <a:rPr lang="en-US" dirty="0" err="1"/>
              <a:t>Finneytown</a:t>
            </a:r>
            <a:r>
              <a:rPr lang="en-US" dirty="0"/>
              <a:t>   </a:t>
            </a:r>
          </a:p>
          <a:p>
            <a:pPr marL="0" indent="0">
              <a:buNone/>
            </a:pPr>
            <a:r>
              <a:rPr lang="en-US" u="sng" dirty="0">
                <a:hlinkClick r:id="rId8"/>
              </a:rPr>
              <a:t>https://www.facebook.com/pages/French-at-Finneytown-High-School/247620191942549?fref=ts</a:t>
            </a:r>
            <a:endParaRPr lang="en-US" dirty="0"/>
          </a:p>
          <a:p>
            <a:pPr marL="0" indent="0">
              <a:buNone/>
            </a:pPr>
            <a:r>
              <a:rPr lang="en-US" dirty="0"/>
              <a:t/>
            </a:r>
            <a:br>
              <a:rPr lang="en-US" dirty="0"/>
            </a:br>
            <a:r>
              <a:rPr lang="en-US" dirty="0"/>
              <a:t>3. </a:t>
            </a:r>
            <a:r>
              <a:rPr lang="en-US" dirty="0" err="1"/>
              <a:t>Mme</a:t>
            </a:r>
            <a:r>
              <a:rPr lang="en-US" dirty="0"/>
              <a:t> Henderson </a:t>
            </a:r>
            <a:r>
              <a:rPr lang="en-US" u="sng" dirty="0">
                <a:hlinkClick r:id="rId9"/>
              </a:rPr>
              <a:t>https://www.facebook.com/mmehenderson?fref=ts</a:t>
            </a:r>
            <a:r>
              <a:rPr lang="en-US" dirty="0"/>
              <a:t> </a:t>
            </a:r>
          </a:p>
          <a:p>
            <a:pPr marL="0" indent="0">
              <a:buNone/>
            </a:pPr>
            <a:r>
              <a:rPr lang="en-US" dirty="0"/>
              <a:t/>
            </a:r>
            <a:br>
              <a:rPr lang="en-US" dirty="0"/>
            </a:br>
            <a:r>
              <a:rPr lang="en-US" dirty="0"/>
              <a:t/>
            </a:r>
            <a:br>
              <a:rPr lang="en-US" dirty="0"/>
            </a:br>
            <a:r>
              <a:rPr lang="en-US" b="1" dirty="0"/>
              <a:t>Store websites</a:t>
            </a:r>
            <a:endParaRPr lang="en-US" dirty="0"/>
          </a:p>
          <a:p>
            <a:pPr marL="0" indent="0">
              <a:buNone/>
            </a:pPr>
            <a:r>
              <a:rPr lang="en-US" dirty="0"/>
              <a:t>Target </a:t>
            </a:r>
            <a:r>
              <a:rPr lang="en-US" u="sng" dirty="0">
                <a:hlinkClick r:id="rId10"/>
              </a:rPr>
              <a:t>http://www.target.ca/fr/</a:t>
            </a:r>
            <a:r>
              <a:rPr lang="en-US" dirty="0"/>
              <a:t>  (Zip Code for Québec to sign up for newsletters G1A 0A2)</a:t>
            </a:r>
          </a:p>
          <a:p>
            <a:pPr marL="0" indent="0">
              <a:buNone/>
            </a:pPr>
            <a:r>
              <a:rPr lang="en-US" dirty="0"/>
              <a:t>Walmart   </a:t>
            </a:r>
            <a:r>
              <a:rPr lang="en-US" u="sng" dirty="0">
                <a:hlinkClick r:id="rId11"/>
              </a:rPr>
              <a:t>http://www.walmart.ca/fr</a:t>
            </a:r>
            <a:r>
              <a:rPr lang="en-US" dirty="0"/>
              <a:t> </a:t>
            </a:r>
          </a:p>
          <a:p>
            <a:pPr marL="0" indent="0">
              <a:buNone/>
            </a:pPr>
            <a:r>
              <a:rPr lang="en-US" dirty="0"/>
              <a:t>Costco   </a:t>
            </a:r>
            <a:r>
              <a:rPr lang="en-US" u="sng" dirty="0">
                <a:hlinkClick r:id="rId12"/>
              </a:rPr>
              <a:t>http://www.costco.ca/?lang=fr-CA</a:t>
            </a:r>
            <a:r>
              <a:rPr lang="en-US" dirty="0"/>
              <a:t> </a:t>
            </a:r>
          </a:p>
          <a:p>
            <a:pPr marL="0" indent="0">
              <a:buNone/>
            </a:pPr>
            <a:r>
              <a:rPr lang="en-US" dirty="0" err="1"/>
              <a:t>Monoprix</a:t>
            </a:r>
            <a:r>
              <a:rPr lang="en-US" dirty="0"/>
              <a:t> </a:t>
            </a:r>
            <a:r>
              <a:rPr lang="en-US" u="sng" dirty="0">
                <a:hlinkClick r:id="rId13"/>
              </a:rPr>
              <a:t>http://www.monoprix.fr/</a:t>
            </a:r>
            <a:r>
              <a:rPr lang="en-US" dirty="0"/>
              <a:t> </a:t>
            </a:r>
          </a:p>
          <a:p>
            <a:pPr marL="0" indent="0">
              <a:buNone/>
            </a:pPr>
            <a:r>
              <a:rPr lang="en-US" dirty="0" err="1"/>
              <a:t>Auchan</a:t>
            </a:r>
            <a:r>
              <a:rPr lang="en-US" dirty="0"/>
              <a:t> </a:t>
            </a:r>
            <a:r>
              <a:rPr lang="en-US" u="sng" dirty="0">
                <a:hlinkClick r:id="rId14"/>
              </a:rPr>
              <a:t>http://www.auchan.fr/</a:t>
            </a:r>
            <a:r>
              <a:rPr lang="en-US" dirty="0"/>
              <a:t> </a:t>
            </a:r>
          </a:p>
          <a:p>
            <a:pPr marL="0" indent="0">
              <a:buNone/>
            </a:pPr>
            <a:r>
              <a:rPr lang="en-US" dirty="0" err="1"/>
              <a:t>Houra</a:t>
            </a:r>
            <a:r>
              <a:rPr lang="en-US" dirty="0"/>
              <a:t> </a:t>
            </a:r>
            <a:r>
              <a:rPr lang="en-US" u="sng" dirty="0">
                <a:hlinkClick r:id="rId15"/>
              </a:rPr>
              <a:t>http://www.houra.fr/</a:t>
            </a:r>
            <a:r>
              <a:rPr lang="en-US" dirty="0"/>
              <a:t>    (75007 is the </a:t>
            </a:r>
            <a:r>
              <a:rPr lang="en-US" dirty="0" err="1"/>
              <a:t>zipcode</a:t>
            </a:r>
            <a:r>
              <a:rPr lang="en-US" dirty="0"/>
              <a:t> of the Eiffel Tower)</a:t>
            </a:r>
          </a:p>
          <a:p>
            <a:pPr marL="0" indent="0">
              <a:buNone/>
            </a:pPr>
            <a:r>
              <a:rPr lang="en-US" dirty="0"/>
              <a:t/>
            </a:r>
            <a:br>
              <a:rPr lang="en-US" dirty="0"/>
            </a:br>
            <a:r>
              <a:rPr lang="en-US" b="1" dirty="0"/>
              <a:t>Prospectus online (PDFs of sales circulars)</a:t>
            </a:r>
            <a:endParaRPr lang="en-US" dirty="0"/>
          </a:p>
          <a:p>
            <a:pPr marL="0" indent="0">
              <a:buNone/>
            </a:pPr>
            <a:r>
              <a:rPr lang="en-US" u="sng" dirty="0">
                <a:hlinkClick r:id="rId16"/>
              </a:rPr>
              <a:t>http://www.promo-conso.net/</a:t>
            </a:r>
            <a:endParaRPr lang="en-US" dirty="0"/>
          </a:p>
          <a:p>
            <a:r>
              <a:rPr lang="en-US" dirty="0"/>
              <a:t/>
            </a:r>
            <a:br>
              <a:rPr lang="en-US" dirty="0"/>
            </a:br>
            <a:endParaRPr lang="en-US" dirty="0"/>
          </a:p>
        </p:txBody>
      </p:sp>
    </p:spTree>
    <p:extLst>
      <p:ext uri="{BB962C8B-B14F-4D97-AF65-F5344CB8AC3E}">
        <p14:creationId xmlns:p14="http://schemas.microsoft.com/office/powerpoint/2010/main" val="373595387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257800"/>
            <a:ext cx="8839200" cy="1600200"/>
          </a:xfrm>
        </p:spPr>
        <p:txBody>
          <a:bodyPr>
            <a:normAutofit fontScale="90000"/>
          </a:bodyPr>
          <a:lstStyle/>
          <a:p>
            <a:r>
              <a:rPr lang="en-US" dirty="0"/>
              <a:t>Sample </a:t>
            </a:r>
            <a:r>
              <a:rPr lang="en-US" dirty="0" smtClean="0"/>
              <a:t>Tasks-different resources</a:t>
            </a:r>
            <a:r>
              <a:rPr lang="en-US" dirty="0"/>
              <a:t/>
            </a:r>
            <a:br>
              <a:rPr lang="en-US" dirty="0"/>
            </a:b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2151272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6781800" cy="1600200"/>
          </a:xfrm>
        </p:spPr>
        <p:txBody>
          <a:bodyPr>
            <a:normAutofit fontScale="90000"/>
          </a:bodyPr>
          <a:lstStyle/>
          <a:p>
            <a:r>
              <a:rPr lang="en-US" dirty="0" smtClean="0"/>
              <a:t>Why to use Authentic resources?</a:t>
            </a:r>
            <a:endParaRPr lang="en-US" dirty="0"/>
          </a:p>
        </p:txBody>
      </p:sp>
      <p:sp>
        <p:nvSpPr>
          <p:cNvPr id="3" name="Content Placeholder 2"/>
          <p:cNvSpPr>
            <a:spLocks noGrp="1"/>
          </p:cNvSpPr>
          <p:nvPr>
            <p:ph idx="1"/>
          </p:nvPr>
        </p:nvSpPr>
        <p:spPr>
          <a:xfrm>
            <a:off x="228600" y="1809750"/>
            <a:ext cx="8153400" cy="3886200"/>
          </a:xfrm>
        </p:spPr>
        <p:txBody>
          <a:bodyPr>
            <a:normAutofit/>
          </a:bodyPr>
          <a:lstStyle/>
          <a:p>
            <a:r>
              <a:rPr lang="en-US" sz="4000" dirty="0" smtClean="0"/>
              <a:t>Share your ideas with your group, what are some benefits of using authentic resources? Be ready to share your ideas.</a:t>
            </a:r>
            <a:endParaRPr lang="en-US" sz="4000" dirty="0"/>
          </a:p>
        </p:txBody>
      </p:sp>
      <p:pic>
        <p:nvPicPr>
          <p:cNvPr id="4" name="Picture 2" descr="http://asiasociety.org/files/imagecache/centers_articles_pages/Brian%20Yap-edite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4438650"/>
            <a:ext cx="3641344"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95493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762000" y="685800"/>
            <a:ext cx="7543800" cy="838200"/>
          </a:xfrm>
        </p:spPr>
        <p:txBody>
          <a:bodyPr>
            <a:normAutofit/>
          </a:bodyPr>
          <a:lstStyle/>
          <a:p>
            <a:r>
              <a:rPr lang="en-US" dirty="0" smtClean="0"/>
              <a:t>From The Mary Hawkins web page</a:t>
            </a:r>
            <a:endParaRPr lang="en-US"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724" r="24598" b="29196"/>
          <a:stretch/>
        </p:blipFill>
        <p:spPr bwMode="auto">
          <a:xfrm>
            <a:off x="-1" y="1752601"/>
            <a:ext cx="9245662" cy="4910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689886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Using a TV </a:t>
            </a:r>
            <a:r>
              <a:rPr lang="en-US" dirty="0" smtClean="0"/>
              <a:t>schedule </a:t>
            </a:r>
            <a:endParaRPr lang="en-US" dirty="0"/>
          </a:p>
        </p:txBody>
      </p:sp>
      <p:sp>
        <p:nvSpPr>
          <p:cNvPr id="3" name="Content Placeholder 2"/>
          <p:cNvSpPr>
            <a:spLocks noGrp="1"/>
          </p:cNvSpPr>
          <p:nvPr>
            <p:ph idx="1"/>
          </p:nvPr>
        </p:nvSpPr>
        <p:spPr/>
        <p:txBody>
          <a:bodyPr/>
          <a:lstStyle/>
          <a:p>
            <a:r>
              <a:rPr lang="en-US" dirty="0"/>
              <a:t> Students have to answer the questions after finding the correct times on the schedule.  This is great because it is something that native speakers would use, but it is definitely comprehensible for beginning students. </a:t>
            </a:r>
          </a:p>
        </p:txBody>
      </p:sp>
    </p:spTree>
    <p:extLst>
      <p:ext uri="{BB962C8B-B14F-4D97-AF65-F5344CB8AC3E}">
        <p14:creationId xmlns:p14="http://schemas.microsoft.com/office/powerpoint/2010/main" val="422240886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WANT ADS</a:t>
            </a:r>
            <a:r>
              <a:rPr lang="en-US" dirty="0"/>
              <a:t/>
            </a:r>
            <a:br>
              <a:rPr lang="en-US" dirty="0"/>
            </a:br>
            <a:endParaRPr lang="en-US" dirty="0"/>
          </a:p>
        </p:txBody>
      </p:sp>
      <p:sp>
        <p:nvSpPr>
          <p:cNvPr id="4" name="Content Placeholder 2"/>
          <p:cNvSpPr>
            <a:spLocks noGrp="1"/>
          </p:cNvSpPr>
          <p:nvPr>
            <p:ph idx="1"/>
          </p:nvPr>
        </p:nvSpPr>
        <p:spPr/>
        <p:txBody>
          <a:bodyPr>
            <a:normAutofit/>
          </a:bodyPr>
          <a:lstStyle/>
          <a:p>
            <a:pPr marL="0" indent="0">
              <a:buNone/>
            </a:pPr>
            <a:r>
              <a:rPr lang="en-US" dirty="0" smtClean="0"/>
              <a:t>A </a:t>
            </a:r>
            <a:r>
              <a:rPr lang="en-US" dirty="0"/>
              <a:t>series of 4-5 want ads </a:t>
            </a:r>
            <a:r>
              <a:rPr lang="en-US" dirty="0" smtClean="0"/>
              <a:t>: </a:t>
            </a:r>
            <a:r>
              <a:rPr lang="en-US" b="1" u="sng" dirty="0"/>
              <a:t>beginners</a:t>
            </a:r>
            <a:r>
              <a:rPr lang="en-US" dirty="0"/>
              <a:t> are asked to say which of the jobs they could </a:t>
            </a:r>
            <a:r>
              <a:rPr lang="en-US" dirty="0" smtClean="0"/>
              <a:t>qualify;  </a:t>
            </a:r>
            <a:r>
              <a:rPr lang="en-US" b="1" u="sng" dirty="0"/>
              <a:t>intermediate</a:t>
            </a:r>
            <a:r>
              <a:rPr lang="en-US" dirty="0"/>
              <a:t> students can write an application letter or write a C.V., and </a:t>
            </a:r>
            <a:r>
              <a:rPr lang="en-US" b="1" u="sng" dirty="0"/>
              <a:t>advanced</a:t>
            </a:r>
            <a:r>
              <a:rPr lang="en-US" dirty="0"/>
              <a:t> students may discuss who in the class could qualify for the job and why, re-write the ads or role-play job interviews.</a:t>
            </a:r>
          </a:p>
          <a:p>
            <a:endParaRPr lang="en-US" b="1" dirty="0" smtClean="0"/>
          </a:p>
        </p:txBody>
      </p:sp>
      <p:pic>
        <p:nvPicPr>
          <p:cNvPr id="69634" name="Picture 2" descr="http://socorock.com/uploads/wantad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14848" y="3962400"/>
            <a:ext cx="28575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002674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639" y="5410200"/>
            <a:ext cx="6781800" cy="1600200"/>
          </a:xfrm>
        </p:spPr>
        <p:txBody>
          <a:bodyPr>
            <a:normAutofit fontScale="90000"/>
          </a:bodyPr>
          <a:lstStyle/>
          <a:p>
            <a:r>
              <a:rPr lang="en-US" b="1" dirty="0"/>
              <a:t>TRAVEL BROCHURES</a:t>
            </a:r>
            <a:r>
              <a:rPr lang="en-US" dirty="0"/>
              <a:t/>
            </a:r>
            <a:br>
              <a:rPr lang="en-US" dirty="0"/>
            </a:br>
            <a:endParaRPr lang="en-US" dirty="0"/>
          </a:p>
        </p:txBody>
      </p:sp>
      <p:sp>
        <p:nvSpPr>
          <p:cNvPr id="3" name="Content Placeholder 2"/>
          <p:cNvSpPr>
            <a:spLocks noGrp="1"/>
          </p:cNvSpPr>
          <p:nvPr>
            <p:ph idx="1"/>
          </p:nvPr>
        </p:nvSpPr>
        <p:spPr>
          <a:xfrm>
            <a:off x="0" y="58401"/>
            <a:ext cx="9143999" cy="3886200"/>
          </a:xfrm>
        </p:spPr>
        <p:txBody>
          <a:bodyPr>
            <a:normAutofit/>
          </a:bodyPr>
          <a:lstStyle/>
          <a:p>
            <a:pPr marL="0" indent="0">
              <a:buNone/>
            </a:pPr>
            <a:endParaRPr lang="en-US" dirty="0"/>
          </a:p>
          <a:p>
            <a:pPr marL="0" indent="0">
              <a:buNone/>
            </a:pPr>
            <a:endParaRPr lang="en-US" dirty="0"/>
          </a:p>
          <a:p>
            <a:pPr marL="0" indent="0">
              <a:buNone/>
            </a:pPr>
            <a:r>
              <a:rPr lang="en-US" dirty="0" smtClean="0"/>
              <a:t>Given </a:t>
            </a:r>
            <a:r>
              <a:rPr lang="en-US" dirty="0"/>
              <a:t>travel brochures of interesting </a:t>
            </a:r>
            <a:r>
              <a:rPr lang="en-US" dirty="0" smtClean="0"/>
              <a:t>places, students </a:t>
            </a:r>
            <a:r>
              <a:rPr lang="en-US" dirty="0"/>
              <a:t>are to design a </a:t>
            </a:r>
            <a:r>
              <a:rPr lang="en-US" dirty="0" smtClean="0"/>
              <a:t>"phony" </a:t>
            </a:r>
            <a:r>
              <a:rPr lang="en-US" dirty="0"/>
              <a:t>brochure of an invented place. In it they include a mixture of characteristics of that place. e.g. spaghetti is the typical food, you can visit a theme </a:t>
            </a:r>
            <a:r>
              <a:rPr lang="en-US" dirty="0" smtClean="0"/>
              <a:t>park, </a:t>
            </a:r>
            <a:r>
              <a:rPr lang="en-US" dirty="0"/>
              <a:t>etc.</a:t>
            </a:r>
          </a:p>
          <a:p>
            <a:endParaRPr lang="en-US" dirty="0"/>
          </a:p>
          <a:p>
            <a:endParaRPr lang="en-US" dirty="0"/>
          </a:p>
        </p:txBody>
      </p:sp>
      <p:pic>
        <p:nvPicPr>
          <p:cNvPr id="70658" name="Picture 2" descr="http://2.bp.blogspot.com/-2OcFZwpC9yM/ToopuUmwohI/AAAAAAAADH0/YeQWjChKtSE/s1600/BOCETO+FOLLETO+COPETONAS-INTERIOR%255B1%255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2819400"/>
            <a:ext cx="3689131" cy="2607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545909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TREASURE HUNT</a:t>
            </a:r>
            <a:r>
              <a:rPr lang="en-US" dirty="0"/>
              <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smtClean="0"/>
              <a:t>Students </a:t>
            </a:r>
            <a:r>
              <a:rPr lang="en-US" dirty="0"/>
              <a:t>get a news or magazine article and a sheet of paper with a series of questions so that they look for certain items: dates, events, people involved, etc.</a:t>
            </a:r>
          </a:p>
          <a:p>
            <a:endParaRPr lang="en-US" dirty="0"/>
          </a:p>
        </p:txBody>
      </p:sp>
      <p:pic>
        <p:nvPicPr>
          <p:cNvPr id="71682" name="Picture 2" descr="http://fashionblogmexico.com/wp-content/uploads/2013/04/revista-de-moda-mexicana-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2895600"/>
            <a:ext cx="2953843"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700051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MENUS</a:t>
            </a:r>
            <a:r>
              <a:rPr lang="en-US" dirty="0"/>
              <a:t/>
            </a:r>
            <a:br>
              <a:rPr lang="en-US" dirty="0"/>
            </a:br>
            <a:endParaRPr lang="en-US" dirty="0"/>
          </a:p>
        </p:txBody>
      </p:sp>
      <p:sp>
        <p:nvSpPr>
          <p:cNvPr id="3" name="Content Placeholder 2"/>
          <p:cNvSpPr>
            <a:spLocks noGrp="1"/>
          </p:cNvSpPr>
          <p:nvPr>
            <p:ph idx="1"/>
          </p:nvPr>
        </p:nvSpPr>
        <p:spPr>
          <a:xfrm>
            <a:off x="876300" y="152400"/>
            <a:ext cx="7543800" cy="3886200"/>
          </a:xfrm>
        </p:spPr>
        <p:txBody>
          <a:bodyPr/>
          <a:lstStyle/>
          <a:p>
            <a:pPr marL="0" indent="0">
              <a:buNone/>
            </a:pPr>
            <a:r>
              <a:rPr lang="en-US" dirty="0" smtClean="0"/>
              <a:t>Students </a:t>
            </a:r>
            <a:r>
              <a:rPr lang="en-US" dirty="0"/>
              <a:t>willingly get involved in a </a:t>
            </a:r>
            <a:r>
              <a:rPr lang="en-US" dirty="0" smtClean="0"/>
              <a:t>role-plays. </a:t>
            </a:r>
            <a:endParaRPr lang="en-US" dirty="0"/>
          </a:p>
        </p:txBody>
      </p:sp>
      <p:pic>
        <p:nvPicPr>
          <p:cNvPr id="4" name="Picture 2" descr="http://thumbs.dreamstime.com/z/italian-restaurant-menu-1745909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3124200"/>
            <a:ext cx="4065776" cy="2907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738489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ADS IN MAGAZINES</a:t>
            </a:r>
            <a:r>
              <a:rPr lang="en-US" dirty="0"/>
              <a:t/>
            </a:r>
            <a:br>
              <a:rPr lang="en-US" dirty="0"/>
            </a:br>
            <a:endParaRPr lang="en-US" dirty="0"/>
          </a:p>
        </p:txBody>
      </p:sp>
      <p:sp>
        <p:nvSpPr>
          <p:cNvPr id="3" name="Content Placeholder 2"/>
          <p:cNvSpPr>
            <a:spLocks noGrp="1"/>
          </p:cNvSpPr>
          <p:nvPr>
            <p:ph idx="1"/>
          </p:nvPr>
        </p:nvSpPr>
        <p:spPr>
          <a:xfrm>
            <a:off x="152400" y="152400"/>
            <a:ext cx="8382000" cy="3886200"/>
          </a:xfrm>
        </p:spPr>
        <p:txBody>
          <a:bodyPr/>
          <a:lstStyle/>
          <a:p>
            <a:r>
              <a:rPr lang="en-US" dirty="0" smtClean="0"/>
              <a:t>Students are </a:t>
            </a:r>
            <a:r>
              <a:rPr lang="en-US" dirty="0"/>
              <a:t>to imagine they are working for an advertising agency and compare the ads taking into account the texts and the photographs. Students are to decide which is the best and which is the worst. Then they re-design the worst ad, including the text</a:t>
            </a:r>
            <a:r>
              <a:rPr lang="en-US" dirty="0" smtClean="0"/>
              <a:t>.</a:t>
            </a:r>
            <a:endParaRPr lang="en-US" dirty="0"/>
          </a:p>
          <a:p>
            <a:endParaRPr lang="en-US" dirty="0"/>
          </a:p>
        </p:txBody>
      </p:sp>
      <p:pic>
        <p:nvPicPr>
          <p:cNvPr id="74754" name="Picture 2" descr="http://1.bp.blogspot.com/_DVv8u3gxZEY/SUl-PaXQVfI/AAAAAAAAAEU/LVCHQC4nGR0/s400/publicidad+colgate+Victor+Ramos+cop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3061138"/>
            <a:ext cx="2924175"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088660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Ways to use internet-Radio</a:t>
            </a:r>
            <a:endParaRPr lang="en-US" dirty="0"/>
          </a:p>
        </p:txBody>
      </p:sp>
      <p:sp>
        <p:nvSpPr>
          <p:cNvPr id="3" name="Content Placeholder 2"/>
          <p:cNvSpPr>
            <a:spLocks noGrp="1"/>
          </p:cNvSpPr>
          <p:nvPr>
            <p:ph idx="1"/>
          </p:nvPr>
        </p:nvSpPr>
        <p:spPr/>
        <p:txBody>
          <a:bodyPr>
            <a:normAutofit/>
          </a:bodyPr>
          <a:lstStyle/>
          <a:p>
            <a:r>
              <a:rPr lang="en-US" dirty="0" smtClean="0"/>
              <a:t>Streaming </a:t>
            </a:r>
            <a:r>
              <a:rPr lang="en-US" dirty="0"/>
              <a:t>audio and video, which virtually transport the target </a:t>
            </a:r>
            <a:r>
              <a:rPr lang="en-US" dirty="0" smtClean="0"/>
              <a:t>language.</a:t>
            </a:r>
          </a:p>
          <a:p>
            <a:endParaRPr lang="en-US" dirty="0" smtClean="0"/>
          </a:p>
          <a:p>
            <a:r>
              <a:rPr lang="en-US" dirty="0"/>
              <a:t>Students can listen to live radio stations from around the world or hear pre-recorded broadcasts of music, news, sports, and </a:t>
            </a:r>
            <a:r>
              <a:rPr lang="en-US" dirty="0" smtClean="0"/>
              <a:t>weather: </a:t>
            </a:r>
            <a:r>
              <a:rPr lang="en-US" dirty="0" smtClean="0">
                <a:hlinkClick r:id="rId2"/>
              </a:rPr>
              <a:t>http</a:t>
            </a:r>
            <a:r>
              <a:rPr lang="en-US" dirty="0">
                <a:hlinkClick r:id="rId2"/>
              </a:rPr>
              <a:t>://emedia1.mediainfo.com/emedia/</a:t>
            </a:r>
            <a:r>
              <a:rPr lang="en-US" dirty="0"/>
              <a:t>. </a:t>
            </a:r>
          </a:p>
        </p:txBody>
      </p:sp>
    </p:spTree>
    <p:extLst>
      <p:ext uri="{BB962C8B-B14F-4D97-AF65-F5344CB8AC3E}">
        <p14:creationId xmlns:p14="http://schemas.microsoft.com/office/powerpoint/2010/main" val="379761836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Electronic </a:t>
            </a:r>
            <a:r>
              <a:rPr lang="en-US" b="1" dirty="0" smtClean="0"/>
              <a:t>Mail-Key pal projects</a:t>
            </a:r>
            <a:r>
              <a:rPr lang="en-US" dirty="0"/>
              <a:t/>
            </a:r>
            <a:br>
              <a:rPr lang="en-US" dirty="0"/>
            </a:br>
            <a:endParaRPr lang="en-US" dirty="0"/>
          </a:p>
        </p:txBody>
      </p:sp>
      <p:sp>
        <p:nvSpPr>
          <p:cNvPr id="3" name="Content Placeholder 2"/>
          <p:cNvSpPr>
            <a:spLocks noGrp="1"/>
          </p:cNvSpPr>
          <p:nvPr>
            <p:ph idx="1"/>
          </p:nvPr>
        </p:nvSpPr>
        <p:spPr/>
        <p:txBody>
          <a:bodyPr/>
          <a:lstStyle/>
          <a:p>
            <a:r>
              <a:rPr lang="en-US" dirty="0"/>
              <a:t>For example, international </a:t>
            </a:r>
            <a:r>
              <a:rPr lang="en-US" dirty="0" smtClean="0"/>
              <a:t>key pal </a:t>
            </a:r>
            <a:r>
              <a:rPr lang="en-US" dirty="0"/>
              <a:t>projects that enable students to correspond with native speakers of the target </a:t>
            </a:r>
            <a:r>
              <a:rPr lang="en-US" dirty="0" smtClean="0"/>
              <a:t>language. </a:t>
            </a:r>
            <a:r>
              <a:rPr lang="en-US" dirty="0" smtClean="0">
                <a:hlinkClick r:id="rId2"/>
              </a:rPr>
              <a:t>http</a:t>
            </a:r>
            <a:r>
              <a:rPr lang="en-US" dirty="0">
                <a:hlinkClick r:id="rId2"/>
              </a:rPr>
              <a:t>://</a:t>
            </a:r>
            <a:r>
              <a:rPr lang="en-US" dirty="0" smtClean="0">
                <a:hlinkClick r:id="rId2"/>
              </a:rPr>
              <a:t>www.slideshare.net/mmangado81/keypal-projects</a:t>
            </a:r>
            <a:endParaRPr lang="en-US" dirty="0" smtClean="0"/>
          </a:p>
          <a:p>
            <a:r>
              <a:rPr lang="en-US" dirty="0">
                <a:hlinkClick r:id="rId3"/>
              </a:rPr>
              <a:t>http://</a:t>
            </a:r>
            <a:r>
              <a:rPr lang="en-US" dirty="0" smtClean="0">
                <a:hlinkClick r:id="rId3"/>
              </a:rPr>
              <a:t>www.slideshare.net/panteraygusa/keypal-project</a:t>
            </a:r>
            <a:endParaRPr lang="en-US" dirty="0" smtClean="0"/>
          </a:p>
          <a:p>
            <a:r>
              <a:rPr lang="en-US" dirty="0">
                <a:hlinkClick r:id="rId4"/>
              </a:rPr>
              <a:t>http://</a:t>
            </a:r>
            <a:r>
              <a:rPr lang="en-US" dirty="0" smtClean="0">
                <a:hlinkClick r:id="rId4"/>
              </a:rPr>
              <a:t>www.slideshare.net/mcs201/keypals</a:t>
            </a:r>
            <a:endParaRPr lang="en-US" dirty="0" smtClean="0"/>
          </a:p>
          <a:p>
            <a:endParaRPr lang="en-US" dirty="0" smtClean="0"/>
          </a:p>
          <a:p>
            <a:endParaRPr lang="en-US" dirty="0"/>
          </a:p>
        </p:txBody>
      </p:sp>
    </p:spTree>
    <p:extLst>
      <p:ext uri="{BB962C8B-B14F-4D97-AF65-F5344CB8AC3E}">
        <p14:creationId xmlns:p14="http://schemas.microsoft.com/office/powerpoint/2010/main" val="380536462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Electronic pals</a:t>
            </a:r>
            <a:endParaRPr lang="en-US" dirty="0"/>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www.studentsoftheworld.info/menu_penpals.php</a:t>
            </a:r>
            <a:endParaRPr lang="en-US" dirty="0" smtClean="0"/>
          </a:p>
          <a:p>
            <a:r>
              <a:rPr lang="en-US" dirty="0">
                <a:hlinkClick r:id="rId3"/>
              </a:rPr>
              <a:t>http://www.ks-connection.org</a:t>
            </a:r>
            <a:r>
              <a:rPr lang="en-US" dirty="0" smtClean="0">
                <a:hlinkClick r:id="rId3"/>
              </a:rPr>
              <a:t>/</a:t>
            </a:r>
            <a:endParaRPr lang="en-US" dirty="0" smtClean="0"/>
          </a:p>
          <a:p>
            <a:r>
              <a:rPr lang="en-US" dirty="0">
                <a:hlinkClick r:id="rId4"/>
              </a:rPr>
              <a:t>http://</a:t>
            </a:r>
            <a:r>
              <a:rPr lang="en-US" dirty="0" smtClean="0">
                <a:hlinkClick r:id="rId4"/>
              </a:rPr>
              <a:t>www.youthonline.ca/penpals/penpalsforkids.shtml</a:t>
            </a:r>
            <a:endParaRPr lang="en-US" dirty="0" smtClean="0"/>
          </a:p>
          <a:p>
            <a:r>
              <a:rPr lang="en-US" dirty="0">
                <a:hlinkClick r:id="rId5"/>
              </a:rPr>
              <a:t>http://</a:t>
            </a:r>
            <a:r>
              <a:rPr lang="en-US" dirty="0" smtClean="0">
                <a:hlinkClick r:id="rId5"/>
              </a:rPr>
              <a:t>www.slideshare.net/mcs201/keypals</a:t>
            </a:r>
            <a:endParaRPr lang="en-US" dirty="0" smtClean="0"/>
          </a:p>
          <a:p>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242267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0"/>
            <a:ext cx="8077200" cy="1600200"/>
          </a:xfrm>
        </p:spPr>
        <p:txBody>
          <a:bodyPr>
            <a:noAutofit/>
          </a:bodyPr>
          <a:lstStyle/>
          <a:p>
            <a:r>
              <a:rPr lang="en-US" sz="3600" dirty="0"/>
              <a:t>Advantages of using authentic </a:t>
            </a:r>
            <a:r>
              <a:rPr lang="en-US" sz="3600" dirty="0" smtClean="0"/>
              <a:t>materials</a:t>
            </a:r>
            <a:br>
              <a:rPr lang="en-US" sz="3600" dirty="0" smtClean="0"/>
            </a:br>
            <a:r>
              <a:rPr lang="en-US" sz="1200" dirty="0" smtClean="0"/>
              <a:t>(</a:t>
            </a:r>
            <a:r>
              <a:rPr lang="en-US" sz="1200" dirty="0"/>
              <a:t>Philips and </a:t>
            </a:r>
            <a:r>
              <a:rPr lang="en-US" sz="1200" dirty="0" err="1"/>
              <a:t>Shettlesworth</a:t>
            </a:r>
            <a:r>
              <a:rPr lang="en-US" sz="1200" dirty="0"/>
              <a:t> 1978; Clarke 1989; Peacock 1997, cited in Richards, 2001)</a:t>
            </a:r>
            <a:r>
              <a:rPr lang="en-US" sz="3600" dirty="0"/>
              <a:t/>
            </a:r>
            <a:br>
              <a:rPr lang="en-US" sz="3600" dirty="0"/>
            </a:br>
            <a:endParaRPr lang="en-US" sz="3600"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66573597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hlinkClick r:id="rId2"/>
              </a:rPr>
              <a:t>http://</a:t>
            </a:r>
            <a:r>
              <a:rPr lang="en-US" dirty="0" smtClean="0">
                <a:hlinkClick r:id="rId2"/>
              </a:rPr>
              <a:t>www.youtube.com/watch?v=WlSyCqqgknI</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err="1" smtClean="0"/>
              <a:t>Comercial</a:t>
            </a:r>
            <a:r>
              <a:rPr lang="en-US" dirty="0" smtClean="0"/>
              <a:t> no </a:t>
            </a:r>
            <a:r>
              <a:rPr lang="en-US" dirty="0" err="1" smtClean="0"/>
              <a:t>tiene</a:t>
            </a:r>
            <a:r>
              <a:rPr lang="en-US" dirty="0" smtClean="0"/>
              <a:t> </a:t>
            </a:r>
            <a:r>
              <a:rPr lang="en-US" dirty="0" err="1" smtClean="0"/>
              <a:t>precio</a:t>
            </a:r>
            <a:r>
              <a:rPr lang="en-US" dirty="0" smtClean="0"/>
              <a:t>.</a:t>
            </a:r>
          </a:p>
          <a:p>
            <a:r>
              <a:rPr lang="en-US" dirty="0">
                <a:hlinkClick r:id="rId3"/>
              </a:rPr>
              <a:t>http://</a:t>
            </a:r>
            <a:r>
              <a:rPr lang="en-US" dirty="0" smtClean="0">
                <a:hlinkClick r:id="rId3"/>
              </a:rPr>
              <a:t>www.youtube.com/watch?v=qvtfBEnFMzc</a:t>
            </a:r>
            <a:endParaRPr lang="en-US" dirty="0" smtClean="0"/>
          </a:p>
          <a:p>
            <a:r>
              <a:rPr lang="en-US" dirty="0">
                <a:hlinkClick r:id="rId4"/>
              </a:rPr>
              <a:t>http://</a:t>
            </a:r>
            <a:r>
              <a:rPr lang="en-US" dirty="0" smtClean="0">
                <a:hlinkClick r:id="rId4"/>
              </a:rPr>
              <a:t>www.youtube.com/watch?v=A3BtxqeumOs</a:t>
            </a:r>
            <a:endParaRPr lang="en-US" dirty="0" smtClean="0"/>
          </a:p>
          <a:p>
            <a:r>
              <a:rPr lang="en-US" dirty="0" smtClean="0"/>
              <a:t>Commercial </a:t>
            </a:r>
            <a:r>
              <a:rPr lang="en-US" dirty="0" err="1" smtClean="0"/>
              <a:t>que</a:t>
            </a:r>
            <a:r>
              <a:rPr lang="en-US" dirty="0" smtClean="0"/>
              <a:t> le </a:t>
            </a:r>
            <a:r>
              <a:rPr lang="en-US" dirty="0" err="1" smtClean="0"/>
              <a:t>vio</a:t>
            </a:r>
            <a:endParaRPr lang="en-US" dirty="0" smtClean="0"/>
          </a:p>
          <a:p>
            <a:r>
              <a:rPr lang="en-US">
                <a:hlinkClick r:id="rId5"/>
              </a:rPr>
              <a:t>http://</a:t>
            </a:r>
            <a:r>
              <a:rPr lang="en-US" smtClean="0">
                <a:hlinkClick r:id="rId5"/>
              </a:rPr>
              <a:t>www.youtube.com/watch?v=DI_IkpesTRI</a:t>
            </a:r>
            <a:endParaRPr lang="en-US" smtClean="0"/>
          </a:p>
          <a:p>
            <a:endParaRPr lang="en-US" dirty="0"/>
          </a:p>
        </p:txBody>
      </p:sp>
    </p:spTree>
    <p:extLst>
      <p:ext uri="{BB962C8B-B14F-4D97-AF65-F5344CB8AC3E}">
        <p14:creationId xmlns:p14="http://schemas.microsoft.com/office/powerpoint/2010/main" val="24118212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8153400" cy="1600200"/>
          </a:xfrm>
        </p:spPr>
        <p:txBody>
          <a:bodyPr>
            <a:normAutofit fontScale="90000"/>
          </a:bodyPr>
          <a:lstStyle/>
          <a:p>
            <a:r>
              <a:rPr lang="en-US" dirty="0" smtClean="0"/>
              <a:t>For novice students- magazines, and newspapers</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26715197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57900"/>
            <a:ext cx="8458200" cy="1600200"/>
          </a:xfrm>
        </p:spPr>
        <p:txBody>
          <a:bodyPr>
            <a:normAutofit fontScale="90000"/>
          </a:bodyPr>
          <a:lstStyle/>
          <a:p>
            <a:r>
              <a:rPr lang="en-US" dirty="0"/>
              <a:t>Vocabulary is by the easiest language feature to focus on when using AR. </a:t>
            </a:r>
            <a:br>
              <a:rPr lang="en-US" dirty="0"/>
            </a:br>
            <a:endParaRPr lang="en-US" dirty="0"/>
          </a:p>
        </p:txBody>
      </p:sp>
      <p:sp>
        <p:nvSpPr>
          <p:cNvPr id="4" name="Content Placeholder 2"/>
          <p:cNvSpPr>
            <a:spLocks noGrp="1"/>
          </p:cNvSpPr>
          <p:nvPr>
            <p:ph idx="1"/>
          </p:nvPr>
        </p:nvSpPr>
        <p:spPr>
          <a:xfrm>
            <a:off x="228600" y="381000"/>
            <a:ext cx="8915400" cy="3886200"/>
          </a:xfrm>
        </p:spPr>
        <p:txBody>
          <a:bodyPr>
            <a:normAutofit/>
          </a:bodyPr>
          <a:lstStyle/>
          <a:p>
            <a:r>
              <a:rPr lang="en-US" dirty="0" smtClean="0"/>
              <a:t>There </a:t>
            </a:r>
            <a:r>
              <a:rPr lang="en-US" dirty="0"/>
              <a:t>are </a:t>
            </a:r>
            <a:r>
              <a:rPr lang="en-US" dirty="0" smtClean="0"/>
              <a:t>activities </a:t>
            </a:r>
            <a:r>
              <a:rPr lang="en-US" dirty="0"/>
              <a:t>that you </a:t>
            </a:r>
            <a:r>
              <a:rPr lang="en-US" dirty="0" smtClean="0"/>
              <a:t> can </a:t>
            </a:r>
            <a:r>
              <a:rPr lang="en-US" dirty="0"/>
              <a:t>do </a:t>
            </a:r>
            <a:r>
              <a:rPr lang="en-US" dirty="0" smtClean="0"/>
              <a:t>that don’t </a:t>
            </a:r>
            <a:r>
              <a:rPr lang="en-US" dirty="0"/>
              <a:t>need </a:t>
            </a:r>
            <a:r>
              <a:rPr lang="en-US" dirty="0" smtClean="0"/>
              <a:t>much grammar.</a:t>
            </a:r>
          </a:p>
          <a:p>
            <a:endParaRPr lang="en-US" dirty="0" smtClean="0"/>
          </a:p>
          <a:p>
            <a:r>
              <a:rPr lang="en-US" dirty="0" smtClean="0"/>
              <a:t>Use of </a:t>
            </a:r>
            <a:r>
              <a:rPr lang="en-US" dirty="0"/>
              <a:t>newspapers </a:t>
            </a:r>
            <a:r>
              <a:rPr lang="en-US" dirty="0" smtClean="0"/>
              <a:t>-don’t </a:t>
            </a:r>
            <a:r>
              <a:rPr lang="en-US" dirty="0"/>
              <a:t>require </a:t>
            </a:r>
            <a:r>
              <a:rPr lang="en-US" dirty="0" smtClean="0"/>
              <a:t>students </a:t>
            </a:r>
            <a:r>
              <a:rPr lang="en-US" dirty="0"/>
              <a:t>to understand the full news stories, only isolated </a:t>
            </a:r>
            <a:r>
              <a:rPr lang="en-US" dirty="0" smtClean="0"/>
              <a:t>words</a:t>
            </a:r>
            <a:r>
              <a:rPr lang="en-US" dirty="0"/>
              <a:t>. </a:t>
            </a:r>
            <a:endParaRPr lang="en-US" dirty="0" smtClean="0"/>
          </a:p>
          <a:p>
            <a:endParaRPr lang="en-US" dirty="0" smtClean="0"/>
          </a:p>
          <a:p>
            <a:r>
              <a:rPr lang="en-US" dirty="0" smtClean="0"/>
              <a:t>Teaching </a:t>
            </a:r>
            <a:r>
              <a:rPr lang="en-US" dirty="0"/>
              <a:t>isolated vocabulary words is not the </a:t>
            </a:r>
            <a:r>
              <a:rPr lang="en-US" dirty="0" smtClean="0"/>
              <a:t>best </a:t>
            </a:r>
            <a:r>
              <a:rPr lang="en-US" dirty="0"/>
              <a:t>way to teach vocabulary, the words are being presented </a:t>
            </a:r>
            <a:r>
              <a:rPr lang="en-US" dirty="0" smtClean="0"/>
              <a:t>in context. </a:t>
            </a:r>
            <a:endParaRPr lang="en-US" dirty="0"/>
          </a:p>
        </p:txBody>
      </p:sp>
    </p:spTree>
    <p:extLst>
      <p:ext uri="{BB962C8B-B14F-4D97-AF65-F5344CB8AC3E}">
        <p14:creationId xmlns:p14="http://schemas.microsoft.com/office/powerpoint/2010/main" val="339286830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239407"/>
            <a:ext cx="9448800" cy="1600200"/>
          </a:xfrm>
        </p:spPr>
        <p:txBody>
          <a:bodyPr>
            <a:noAutofit/>
          </a:bodyPr>
          <a:lstStyle/>
          <a:p>
            <a:r>
              <a:rPr lang="en-US" sz="4000" dirty="0" smtClean="0"/>
              <a:t>For novice students- web sites: Complete </a:t>
            </a:r>
            <a:r>
              <a:rPr lang="en-US" sz="4000" dirty="0"/>
              <a:t>with minimal language skills:</a:t>
            </a:r>
            <a:br>
              <a:rPr lang="en-US" sz="4000" dirty="0"/>
            </a:br>
            <a:endParaRPr lang="en-US" sz="4000" dirty="0"/>
          </a:p>
        </p:txBody>
      </p:sp>
      <p:sp>
        <p:nvSpPr>
          <p:cNvPr id="3" name="Content Placeholder 2"/>
          <p:cNvSpPr>
            <a:spLocks noGrp="1"/>
          </p:cNvSpPr>
          <p:nvPr>
            <p:ph idx="1"/>
          </p:nvPr>
        </p:nvSpPr>
        <p:spPr>
          <a:xfrm>
            <a:off x="0" y="685800"/>
            <a:ext cx="9144000" cy="3886200"/>
          </a:xfrm>
        </p:spPr>
        <p:txBody>
          <a:bodyPr>
            <a:normAutofit/>
          </a:bodyPr>
          <a:lstStyle/>
          <a:p>
            <a:r>
              <a:rPr lang="en-US" dirty="0" smtClean="0"/>
              <a:t>Visit clothing </a:t>
            </a:r>
            <a:r>
              <a:rPr lang="en-US" dirty="0"/>
              <a:t>website and ask </a:t>
            </a:r>
            <a:r>
              <a:rPr lang="en-US" dirty="0" smtClean="0"/>
              <a:t>about </a:t>
            </a:r>
            <a:r>
              <a:rPr lang="en-US" dirty="0"/>
              <a:t>the prices of </a:t>
            </a:r>
            <a:r>
              <a:rPr lang="en-US" dirty="0" smtClean="0"/>
              <a:t>certain </a:t>
            </a:r>
            <a:r>
              <a:rPr lang="en-US" dirty="0"/>
              <a:t>items. </a:t>
            </a:r>
            <a:endParaRPr lang="en-US" dirty="0" smtClean="0"/>
          </a:p>
          <a:p>
            <a:r>
              <a:rPr lang="en-US" dirty="0" smtClean="0"/>
              <a:t>Assign </a:t>
            </a:r>
            <a:r>
              <a:rPr lang="en-US" dirty="0"/>
              <a:t>different students to different </a:t>
            </a:r>
            <a:r>
              <a:rPr lang="en-US" dirty="0" smtClean="0"/>
              <a:t>sites </a:t>
            </a:r>
            <a:r>
              <a:rPr lang="en-US" dirty="0"/>
              <a:t>and have them then compare prices. </a:t>
            </a:r>
            <a:endParaRPr lang="en-US" dirty="0" smtClean="0"/>
          </a:p>
          <a:p>
            <a:r>
              <a:rPr lang="en-US" dirty="0" smtClean="0"/>
              <a:t>Students </a:t>
            </a:r>
            <a:r>
              <a:rPr lang="en-US" dirty="0"/>
              <a:t>won’t </a:t>
            </a:r>
            <a:r>
              <a:rPr lang="en-US" dirty="0" smtClean="0"/>
              <a:t>need </a:t>
            </a:r>
            <a:r>
              <a:rPr lang="en-US" dirty="0"/>
              <a:t>to understand the entire website to complete the task, </a:t>
            </a:r>
            <a:r>
              <a:rPr lang="en-US" dirty="0" smtClean="0"/>
              <a:t>and </a:t>
            </a:r>
            <a:r>
              <a:rPr lang="en-US" dirty="0"/>
              <a:t>they will also quickly learn vocabulary related to </a:t>
            </a:r>
            <a:r>
              <a:rPr lang="en-US" dirty="0" smtClean="0"/>
              <a:t>navigating </a:t>
            </a:r>
            <a:r>
              <a:rPr lang="en-US" dirty="0"/>
              <a:t>websites. </a:t>
            </a:r>
            <a:endParaRPr lang="en-US" dirty="0" smtClean="0"/>
          </a:p>
          <a:p>
            <a:r>
              <a:rPr lang="en-US" dirty="0" smtClean="0"/>
              <a:t>On </a:t>
            </a:r>
            <a:r>
              <a:rPr lang="en-US" dirty="0"/>
              <a:t>the Amazon France website, for </a:t>
            </a:r>
            <a:r>
              <a:rPr lang="en-US" dirty="0" smtClean="0"/>
              <a:t>example</a:t>
            </a:r>
            <a:r>
              <a:rPr lang="en-US" dirty="0"/>
              <a:t>, it’s easy to see that </a:t>
            </a:r>
            <a:r>
              <a:rPr lang="en-US" dirty="0" err="1"/>
              <a:t>rechercher</a:t>
            </a:r>
            <a:r>
              <a:rPr lang="en-US" dirty="0"/>
              <a:t> means </a:t>
            </a:r>
            <a:r>
              <a:rPr lang="en-US" dirty="0" smtClean="0"/>
              <a:t>search- icons help.</a:t>
            </a:r>
            <a:endParaRPr lang="en-US" dirty="0"/>
          </a:p>
        </p:txBody>
      </p:sp>
    </p:spTree>
    <p:extLst>
      <p:ext uri="{BB962C8B-B14F-4D97-AF65-F5344CB8AC3E}">
        <p14:creationId xmlns:p14="http://schemas.microsoft.com/office/powerpoint/2010/main" val="244393143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9144000" cy="1600200"/>
          </a:xfrm>
        </p:spPr>
        <p:txBody>
          <a:bodyPr>
            <a:normAutofit fontScale="90000"/>
          </a:bodyPr>
          <a:lstStyle/>
          <a:p>
            <a:r>
              <a:rPr lang="en-US" dirty="0" smtClean="0"/>
              <a:t>Gap activity with train schedules</a:t>
            </a:r>
            <a:endParaRPr lang="en-US" dirty="0"/>
          </a:p>
        </p:txBody>
      </p:sp>
      <p:sp>
        <p:nvSpPr>
          <p:cNvPr id="3" name="Content Placeholder 2"/>
          <p:cNvSpPr>
            <a:spLocks noGrp="1"/>
          </p:cNvSpPr>
          <p:nvPr>
            <p:ph idx="1"/>
          </p:nvPr>
        </p:nvSpPr>
        <p:spPr>
          <a:xfrm>
            <a:off x="-304800" y="-533400"/>
            <a:ext cx="9677400" cy="3886200"/>
          </a:xfrm>
        </p:spPr>
        <p:txBody>
          <a:bodyPr/>
          <a:lstStyle/>
          <a:p>
            <a:r>
              <a:rPr lang="en-US" dirty="0" smtClean="0"/>
              <a:t>This </a:t>
            </a:r>
            <a:r>
              <a:rPr lang="en-US" dirty="0"/>
              <a:t>can be a brochure picked up on your last trip abroad, </a:t>
            </a:r>
            <a:r>
              <a:rPr lang="en-US" dirty="0" smtClean="0"/>
              <a:t>or </a:t>
            </a:r>
            <a:r>
              <a:rPr lang="en-US" dirty="0"/>
              <a:t>simply a printout from the website of the main rail company </a:t>
            </a:r>
            <a:r>
              <a:rPr lang="en-US" dirty="0" smtClean="0"/>
              <a:t>of </a:t>
            </a:r>
            <a:r>
              <a:rPr lang="en-US" dirty="0"/>
              <a:t>your target country</a:t>
            </a:r>
            <a:r>
              <a:rPr lang="en-US" dirty="0" smtClean="0"/>
              <a:t>.</a:t>
            </a:r>
            <a:endParaRPr lang="en-US" dirty="0"/>
          </a:p>
        </p:txBody>
      </p:sp>
      <p:pic>
        <p:nvPicPr>
          <p:cNvPr id="76802" name="Picture 2" descr="http://www.rutaverdebolivia.com/images/fo-train-schedul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514600"/>
            <a:ext cx="4371975" cy="2630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607792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02" name="Picture 2" descr="http://thisisnotthatblog.com/wp-content/uploads/2011/05/Grammar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656" y="533400"/>
            <a:ext cx="8543144"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32966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257800"/>
            <a:ext cx="6781800" cy="1600200"/>
          </a:xfrm>
        </p:spPr>
        <p:txBody>
          <a:bodyPr>
            <a:normAutofit fontScale="90000"/>
          </a:bodyPr>
          <a:lstStyle/>
          <a:p>
            <a:r>
              <a:rPr lang="en-US" dirty="0"/>
              <a:t>What about grammar?</a:t>
            </a:r>
            <a:br>
              <a:rPr lang="en-US" dirty="0"/>
            </a:br>
            <a:endParaRPr lang="en-US" dirty="0"/>
          </a:p>
        </p:txBody>
      </p:sp>
      <p:sp>
        <p:nvSpPr>
          <p:cNvPr id="3" name="Content Placeholder 2"/>
          <p:cNvSpPr>
            <a:spLocks noGrp="1"/>
          </p:cNvSpPr>
          <p:nvPr>
            <p:ph idx="1"/>
          </p:nvPr>
        </p:nvSpPr>
        <p:spPr>
          <a:xfrm>
            <a:off x="228600" y="381000"/>
            <a:ext cx="8077200" cy="4800600"/>
          </a:xfrm>
        </p:spPr>
        <p:txBody>
          <a:bodyPr>
            <a:noAutofit/>
          </a:bodyPr>
          <a:lstStyle/>
          <a:p>
            <a:pPr marL="0" indent="0">
              <a:buNone/>
            </a:pPr>
            <a:r>
              <a:rPr lang="en-US" b="1" dirty="0" smtClean="0"/>
              <a:t>For advance students:</a:t>
            </a:r>
          </a:p>
          <a:p>
            <a:pPr marL="0" indent="0">
              <a:buNone/>
            </a:pPr>
            <a:endParaRPr lang="en-US" b="1" dirty="0" smtClean="0"/>
          </a:p>
          <a:p>
            <a:r>
              <a:rPr lang="en-US" dirty="0" smtClean="0"/>
              <a:t>Using </a:t>
            </a:r>
            <a:r>
              <a:rPr lang="en-US" dirty="0"/>
              <a:t>authentic texts to focus on grammar is an important </a:t>
            </a:r>
            <a:r>
              <a:rPr lang="en-US" dirty="0" smtClean="0"/>
              <a:t>way </a:t>
            </a:r>
            <a:r>
              <a:rPr lang="en-US" dirty="0"/>
              <a:t>to show students how various structures are used in real </a:t>
            </a:r>
            <a:r>
              <a:rPr lang="en-US" dirty="0" smtClean="0"/>
              <a:t>language</a:t>
            </a:r>
            <a:r>
              <a:rPr lang="en-US" dirty="0"/>
              <a:t>. </a:t>
            </a:r>
            <a:endParaRPr lang="en-US" dirty="0" smtClean="0"/>
          </a:p>
          <a:p>
            <a:endParaRPr lang="en-US" dirty="0" smtClean="0"/>
          </a:p>
          <a:p>
            <a:r>
              <a:rPr lang="en-US" dirty="0" smtClean="0"/>
              <a:t>Choose </a:t>
            </a:r>
            <a:r>
              <a:rPr lang="en-US" dirty="0"/>
              <a:t>a text and </a:t>
            </a:r>
            <a:r>
              <a:rPr lang="en-US" dirty="0" smtClean="0"/>
              <a:t>do </a:t>
            </a:r>
            <a:r>
              <a:rPr lang="en-US" dirty="0"/>
              <a:t>a reading or listening cloze by deleting, for example, </a:t>
            </a:r>
            <a:r>
              <a:rPr lang="en-US" dirty="0" smtClean="0"/>
              <a:t>prepositions </a:t>
            </a:r>
            <a:r>
              <a:rPr lang="en-US" dirty="0"/>
              <a:t>or articles. </a:t>
            </a:r>
            <a:endParaRPr lang="en-US" dirty="0" smtClean="0"/>
          </a:p>
          <a:p>
            <a:endParaRPr lang="en-US" dirty="0" smtClean="0"/>
          </a:p>
          <a:p>
            <a:endParaRPr lang="en-US" dirty="0" smtClean="0"/>
          </a:p>
        </p:txBody>
      </p:sp>
    </p:spTree>
    <p:extLst>
      <p:ext uri="{BB962C8B-B14F-4D97-AF65-F5344CB8AC3E}">
        <p14:creationId xmlns:p14="http://schemas.microsoft.com/office/powerpoint/2010/main" val="420565305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743450"/>
            <a:ext cx="6781800" cy="1600200"/>
          </a:xfrm>
        </p:spPr>
        <p:txBody>
          <a:bodyPr/>
          <a:lstStyle/>
          <a:p>
            <a:r>
              <a:rPr lang="en-US" dirty="0" smtClean="0"/>
              <a:t>For novice students</a:t>
            </a:r>
            <a:endParaRPr lang="en-US" dirty="0"/>
          </a:p>
        </p:txBody>
      </p:sp>
      <p:sp>
        <p:nvSpPr>
          <p:cNvPr id="3" name="Content Placeholder 2"/>
          <p:cNvSpPr>
            <a:spLocks noGrp="1"/>
          </p:cNvSpPr>
          <p:nvPr>
            <p:ph idx="1"/>
          </p:nvPr>
        </p:nvSpPr>
        <p:spPr>
          <a:xfrm>
            <a:off x="152400" y="685800"/>
            <a:ext cx="8763000" cy="3886200"/>
          </a:xfrm>
        </p:spPr>
        <p:txBody>
          <a:bodyPr>
            <a:normAutofit/>
          </a:bodyPr>
          <a:lstStyle/>
          <a:p>
            <a:r>
              <a:rPr lang="en-US" sz="2800" dirty="0" smtClean="0">
                <a:solidFill>
                  <a:schemeClr val="tx1"/>
                </a:solidFill>
              </a:rPr>
              <a:t>To </a:t>
            </a:r>
            <a:r>
              <a:rPr lang="en-US" sz="2800" dirty="0">
                <a:solidFill>
                  <a:schemeClr val="tx1"/>
                </a:solidFill>
              </a:rPr>
              <a:t>focus on grammar using </a:t>
            </a:r>
            <a:r>
              <a:rPr lang="en-US" sz="2800" dirty="0" smtClean="0">
                <a:solidFill>
                  <a:schemeClr val="tx1"/>
                </a:solidFill>
              </a:rPr>
              <a:t>AR </a:t>
            </a:r>
            <a:r>
              <a:rPr lang="en-US" sz="2800" dirty="0">
                <a:solidFill>
                  <a:schemeClr val="tx1"/>
                </a:solidFill>
              </a:rPr>
              <a:t>texts with beginners, </a:t>
            </a:r>
            <a:r>
              <a:rPr lang="en-US" sz="2800" dirty="0" smtClean="0">
                <a:solidFill>
                  <a:schemeClr val="tx1"/>
                </a:solidFill>
              </a:rPr>
              <a:t> </a:t>
            </a:r>
            <a:r>
              <a:rPr lang="en-US" sz="2800" dirty="0">
                <a:solidFill>
                  <a:schemeClr val="tx1"/>
                </a:solidFill>
              </a:rPr>
              <a:t>find materials that contain </a:t>
            </a:r>
            <a:r>
              <a:rPr lang="en-US" sz="2800" dirty="0" smtClean="0">
                <a:solidFill>
                  <a:schemeClr val="tx1"/>
                </a:solidFill>
              </a:rPr>
              <a:t>the </a:t>
            </a:r>
            <a:r>
              <a:rPr lang="en-US" sz="2800" dirty="0">
                <a:solidFill>
                  <a:schemeClr val="tx1"/>
                </a:solidFill>
              </a:rPr>
              <a:t>target structure as well as a text that is somewhat </a:t>
            </a:r>
            <a:r>
              <a:rPr lang="en-US" sz="2800" dirty="0" smtClean="0">
                <a:solidFill>
                  <a:schemeClr val="tx1"/>
                </a:solidFill>
              </a:rPr>
              <a:t>comprehensible (this </a:t>
            </a:r>
            <a:r>
              <a:rPr lang="en-US" sz="2800" dirty="0">
                <a:solidFill>
                  <a:schemeClr val="tx1"/>
                </a:solidFill>
              </a:rPr>
              <a:t>is not always </a:t>
            </a:r>
            <a:r>
              <a:rPr lang="en-US" sz="2800" dirty="0" smtClean="0">
                <a:solidFill>
                  <a:schemeClr val="tx1"/>
                </a:solidFill>
              </a:rPr>
              <a:t>easy</a:t>
            </a:r>
            <a:r>
              <a:rPr lang="en-US" sz="2800" dirty="0">
                <a:solidFill>
                  <a:schemeClr val="tx1"/>
                </a:solidFill>
              </a:rPr>
              <a:t>)</a:t>
            </a:r>
            <a:endParaRPr lang="en-US" sz="2800" dirty="0" smtClean="0">
              <a:solidFill>
                <a:schemeClr val="tx1"/>
              </a:solidFill>
            </a:endParaRPr>
          </a:p>
          <a:p>
            <a:endParaRPr lang="en-US" sz="2800" dirty="0" smtClean="0">
              <a:solidFill>
                <a:schemeClr val="tx1"/>
              </a:solidFill>
            </a:endParaRPr>
          </a:p>
          <a:p>
            <a:r>
              <a:rPr lang="en-US" sz="2800" dirty="0" smtClean="0">
                <a:solidFill>
                  <a:schemeClr val="tx1"/>
                </a:solidFill>
              </a:rPr>
              <a:t>One </a:t>
            </a:r>
            <a:r>
              <a:rPr lang="en-US" sz="2800" dirty="0">
                <a:solidFill>
                  <a:schemeClr val="tx1"/>
                </a:solidFill>
              </a:rPr>
              <a:t>simple activity is to take a text and have students scan for examples of a specific structure, such as different </a:t>
            </a:r>
            <a:r>
              <a:rPr lang="en-US" sz="2800" dirty="0" smtClean="0">
                <a:solidFill>
                  <a:schemeClr val="tx1"/>
                </a:solidFill>
              </a:rPr>
              <a:t>verb </a:t>
            </a:r>
            <a:r>
              <a:rPr lang="en-US" sz="2800" dirty="0">
                <a:solidFill>
                  <a:schemeClr val="tx1"/>
                </a:solidFill>
              </a:rPr>
              <a:t>tenses. </a:t>
            </a:r>
          </a:p>
        </p:txBody>
      </p:sp>
      <p:pic>
        <p:nvPicPr>
          <p:cNvPr id="61442" name="Picture 2" descr="http://karenberlinishii.com/blog/wp-content/uploads/2011/01/grammar_tim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4229100"/>
            <a:ext cx="2914650" cy="2628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17099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9394" name="Picture 2" descr="http://4.bp.blogspot.com/-z1M06jW6Hfk/ULjynjFAxSI/AAAAAAAAAds/L-Kui973KQE/s1600/flipped+classroo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373117"/>
            <a:ext cx="5105400" cy="647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1122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APPS </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266938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1894" b="12422"/>
          <a:stretch/>
        </p:blipFill>
        <p:spPr bwMode="auto">
          <a:xfrm>
            <a:off x="1" y="533400"/>
            <a:ext cx="8991600"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700949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257800"/>
            <a:ext cx="6781800" cy="1600200"/>
          </a:xfrm>
        </p:spPr>
        <p:txBody>
          <a:bodyPr>
            <a:normAutofit/>
          </a:bodyPr>
          <a:lstStyle/>
          <a:p>
            <a:r>
              <a:rPr lang="en-US" sz="1800" dirty="0">
                <a:hlinkClick r:id="rId2"/>
              </a:rPr>
              <a:t>http://altec.colorado.edu/languagelinks/All_Language_Resources.shtml</a:t>
            </a:r>
            <a:r>
              <a:rPr lang="en-US" dirty="0"/>
              <a:t/>
            </a:r>
            <a:br>
              <a:rPr lang="en-US" dirty="0"/>
            </a:br>
            <a:endParaRPr lang="en-US" dirty="0"/>
          </a:p>
        </p:txBody>
      </p:sp>
      <p:sp>
        <p:nvSpPr>
          <p:cNvPr id="3" name="Content Placeholder 2"/>
          <p:cNvSpPr>
            <a:spLocks noGrp="1"/>
          </p:cNvSpPr>
          <p:nvPr>
            <p:ph idx="1"/>
          </p:nvPr>
        </p:nvSpPr>
        <p:spPr/>
        <p:txBody>
          <a:bodyPr/>
          <a:lstStyle/>
          <a:p>
            <a:endParaRPr lang="en-US"/>
          </a:p>
        </p:txBody>
      </p:sp>
      <p:pic>
        <p:nvPicPr>
          <p:cNvPr id="1638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000" t="16562" r="22105" b="4842"/>
          <a:stretch/>
        </p:blipFill>
        <p:spPr bwMode="auto">
          <a:xfrm>
            <a:off x="1045779" y="401053"/>
            <a:ext cx="6781800" cy="4784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841391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869" t="15401" r="31578" b="11056"/>
          <a:stretch/>
        </p:blipFill>
        <p:spPr bwMode="auto">
          <a:xfrm>
            <a:off x="236620" y="385011"/>
            <a:ext cx="8526379" cy="6304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2600495"/>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947" t="20492" r="34562" b="14947"/>
          <a:stretch/>
        </p:blipFill>
        <p:spPr bwMode="auto">
          <a:xfrm>
            <a:off x="0" y="380999"/>
            <a:ext cx="8839200" cy="6415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9573198"/>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09" y="5257800"/>
            <a:ext cx="9067800" cy="1600200"/>
          </a:xfrm>
        </p:spPr>
        <p:txBody>
          <a:bodyPr>
            <a:normAutofit fontScale="90000"/>
          </a:bodyPr>
          <a:lstStyle/>
          <a:p>
            <a:r>
              <a:rPr lang="en-US" dirty="0"/>
              <a:t>Suggestions for In-Class </a:t>
            </a:r>
            <a:r>
              <a:rPr lang="en-US" smtClean="0"/>
              <a:t>Activities-USING SMART </a:t>
            </a:r>
            <a:r>
              <a:rPr lang="en-US" dirty="0" smtClean="0"/>
              <a:t>PHONES</a:t>
            </a:r>
            <a:r>
              <a:rPr lang="en-US" dirty="0"/>
              <a:t/>
            </a:r>
            <a:br>
              <a:rPr lang="en-US" dirty="0"/>
            </a:br>
            <a:endParaRPr lang="en-US" dirty="0"/>
          </a:p>
        </p:txBody>
      </p:sp>
      <p:sp>
        <p:nvSpPr>
          <p:cNvPr id="3" name="Content Placeholder 2"/>
          <p:cNvSpPr>
            <a:spLocks noGrp="1"/>
          </p:cNvSpPr>
          <p:nvPr>
            <p:ph idx="1"/>
          </p:nvPr>
        </p:nvSpPr>
        <p:spPr>
          <a:xfrm>
            <a:off x="152400" y="685800"/>
            <a:ext cx="8534400" cy="3886200"/>
          </a:xfrm>
        </p:spPr>
        <p:txBody>
          <a:bodyPr>
            <a:normAutofit/>
          </a:bodyPr>
          <a:lstStyle/>
          <a:p>
            <a:r>
              <a:rPr lang="en-US" sz="2200" dirty="0" smtClean="0"/>
              <a:t>Generate </a:t>
            </a:r>
            <a:r>
              <a:rPr lang="en-US" sz="2200" dirty="0"/>
              <a:t>shopping or to-do lists and then </a:t>
            </a:r>
            <a:r>
              <a:rPr lang="en-US" sz="2200" dirty="0" smtClean="0"/>
              <a:t>share.</a:t>
            </a:r>
            <a:endParaRPr lang="en-US" sz="2200" dirty="0"/>
          </a:p>
          <a:p>
            <a:r>
              <a:rPr lang="en-US" sz="2200" dirty="0"/>
              <a:t>Discuss weather </a:t>
            </a:r>
            <a:r>
              <a:rPr lang="en-US" sz="2200" dirty="0" smtClean="0"/>
              <a:t>forecasts.</a:t>
            </a:r>
            <a:endParaRPr lang="en-US" sz="2200" dirty="0"/>
          </a:p>
          <a:p>
            <a:r>
              <a:rPr lang="en-US" sz="2200" dirty="0" smtClean="0"/>
              <a:t>Search </a:t>
            </a:r>
            <a:r>
              <a:rPr lang="en-US" sz="2200" dirty="0"/>
              <a:t>and discuss </a:t>
            </a:r>
            <a:r>
              <a:rPr lang="en-US" sz="2200" dirty="0" smtClean="0"/>
              <a:t>recipes.</a:t>
            </a:r>
            <a:endParaRPr lang="en-US" sz="2200" dirty="0"/>
          </a:p>
          <a:p>
            <a:r>
              <a:rPr lang="en-US" sz="2200" dirty="0"/>
              <a:t>Use authentic </a:t>
            </a:r>
            <a:r>
              <a:rPr lang="en-US" sz="2200" dirty="0" smtClean="0"/>
              <a:t>maps </a:t>
            </a:r>
            <a:r>
              <a:rPr lang="en-US" sz="2200" dirty="0"/>
              <a:t>for buses, trains, or metros to give directions and organize </a:t>
            </a:r>
            <a:r>
              <a:rPr lang="en-US" sz="2200" dirty="0" smtClean="0"/>
              <a:t>trips.</a:t>
            </a:r>
            <a:endParaRPr lang="en-US" sz="2200" dirty="0"/>
          </a:p>
          <a:p>
            <a:r>
              <a:rPr lang="en-US" sz="2200" dirty="0"/>
              <a:t>Locate restaurants </a:t>
            </a:r>
            <a:r>
              <a:rPr lang="en-US" sz="2200" dirty="0" smtClean="0"/>
              <a:t>and </a:t>
            </a:r>
            <a:r>
              <a:rPr lang="en-US" sz="2200" dirty="0"/>
              <a:t>then discuss price, menu, and transportation </a:t>
            </a:r>
            <a:r>
              <a:rPr lang="en-US" sz="2200" dirty="0" smtClean="0"/>
              <a:t>options.</a:t>
            </a:r>
            <a:endParaRPr lang="en-US" sz="2200" dirty="0"/>
          </a:p>
          <a:p>
            <a:endParaRPr lang="en-US" dirty="0"/>
          </a:p>
        </p:txBody>
      </p:sp>
    </p:spTree>
    <p:extLst>
      <p:ext uri="{BB962C8B-B14F-4D97-AF65-F5344CB8AC3E}">
        <p14:creationId xmlns:p14="http://schemas.microsoft.com/office/powerpoint/2010/main" val="3031154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8077200" cy="1600200"/>
          </a:xfrm>
        </p:spPr>
        <p:txBody>
          <a:bodyPr/>
          <a:lstStyle/>
          <a:p>
            <a:r>
              <a:rPr lang="en-US" dirty="0" smtClean="0"/>
              <a:t>Phone apps-drawbacks </a:t>
            </a:r>
            <a:endParaRPr lang="en-US" dirty="0"/>
          </a:p>
        </p:txBody>
      </p:sp>
      <p:sp>
        <p:nvSpPr>
          <p:cNvPr id="3" name="Content Placeholder 2"/>
          <p:cNvSpPr>
            <a:spLocks noGrp="1"/>
          </p:cNvSpPr>
          <p:nvPr>
            <p:ph idx="1"/>
          </p:nvPr>
        </p:nvSpPr>
        <p:spPr/>
        <p:txBody>
          <a:bodyPr/>
          <a:lstStyle/>
          <a:p>
            <a:endParaRPr lang="en-US" dirty="0"/>
          </a:p>
          <a:p>
            <a:r>
              <a:rPr lang="en-US" b="1" i="1" dirty="0"/>
              <a:t>Not all students have a </a:t>
            </a:r>
            <a:r>
              <a:rPr lang="en-US" b="1" i="1" dirty="0" smtClean="0"/>
              <a:t>smartphone.</a:t>
            </a:r>
          </a:p>
          <a:p>
            <a:r>
              <a:rPr lang="en-US" b="1" i="1" dirty="0" smtClean="0"/>
              <a:t>Data </a:t>
            </a:r>
            <a:r>
              <a:rPr lang="en-US" b="1" i="1" dirty="0"/>
              <a:t>doesn't come </a:t>
            </a:r>
            <a:r>
              <a:rPr lang="en-US" b="1" i="1" dirty="0" smtClean="0"/>
              <a:t>free.</a:t>
            </a:r>
          </a:p>
          <a:p>
            <a:endParaRPr lang="en-US" dirty="0" smtClean="0"/>
          </a:p>
          <a:p>
            <a:endParaRPr lang="en-US" dirty="0"/>
          </a:p>
        </p:txBody>
      </p:sp>
      <p:pic>
        <p:nvPicPr>
          <p:cNvPr id="53250" name="Picture 2" descr="http://assets.nydailynews.com/polopoly_fs/1.1117816!/img/httpImage/image.jpg_gen/derivatives/landscape_635/samsung-galaxy-s3-price-in-india-image-we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667000"/>
            <a:ext cx="3762375" cy="2713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573545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4" name="Picture 4" descr="http://1.bp.blogspot.com/-w87MmTpS11Y/T9jaEp--lBI/AAAAAAAAZTc/1y2RSJW20e0/s1600/gente+shakira+embarazad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9344" y="2252601"/>
            <a:ext cx="3826556" cy="452809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twitpic.com/show/large/9zrru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742950"/>
            <a:ext cx="4757513" cy="605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05530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603845"/>
            <a:ext cx="6781800" cy="1600200"/>
          </a:xfrm>
        </p:spPr>
        <p:txBody>
          <a:bodyPr/>
          <a:lstStyle/>
          <a:p>
            <a:r>
              <a:rPr lang="en-US" dirty="0" smtClean="0"/>
              <a:t>More AR for Spanish</a:t>
            </a:r>
            <a:endParaRPr lang="en-US" dirty="0"/>
          </a:p>
        </p:txBody>
      </p:sp>
      <p:sp>
        <p:nvSpPr>
          <p:cNvPr id="3" name="Content Placeholder 2"/>
          <p:cNvSpPr>
            <a:spLocks noGrp="1"/>
          </p:cNvSpPr>
          <p:nvPr>
            <p:ph idx="1"/>
          </p:nvPr>
        </p:nvSpPr>
        <p:spPr/>
        <p:txBody>
          <a:bodyPr>
            <a:normAutofit fontScale="85000" lnSpcReduction="10000"/>
          </a:bodyPr>
          <a:lstStyle/>
          <a:p>
            <a:r>
              <a:rPr lang="en-US" dirty="0">
                <a:hlinkClick r:id="rId2"/>
              </a:rPr>
              <a:t>http://</a:t>
            </a:r>
            <a:r>
              <a:rPr lang="en-US" dirty="0" smtClean="0">
                <a:hlinkClick r:id="rId2"/>
              </a:rPr>
              <a:t>www.cromos.com.co/estilo-de-vida-gastronomia/receta-del-dia-lasana-con-carne-de-cerdo-14285</a:t>
            </a:r>
            <a:endParaRPr lang="en-US" dirty="0" smtClean="0"/>
          </a:p>
          <a:p>
            <a:r>
              <a:rPr lang="en-US" dirty="0" err="1" smtClean="0"/>
              <a:t>Receta</a:t>
            </a:r>
            <a:r>
              <a:rPr lang="en-US" dirty="0" smtClean="0"/>
              <a:t> del </a:t>
            </a:r>
            <a:r>
              <a:rPr lang="en-US" dirty="0" err="1" smtClean="0"/>
              <a:t>dia</a:t>
            </a:r>
            <a:endParaRPr lang="en-US" dirty="0" smtClean="0"/>
          </a:p>
          <a:p>
            <a:r>
              <a:rPr lang="en-US" dirty="0">
                <a:hlinkClick r:id="rId3"/>
              </a:rPr>
              <a:t>http://</a:t>
            </a:r>
            <a:r>
              <a:rPr lang="en-US" dirty="0" smtClean="0">
                <a:hlinkClick r:id="rId3"/>
              </a:rPr>
              <a:t>www.cromos.com.co/estilo-de-vida/gastronomia/articulo-150148-tan-saludable-la-lonchera-de-tu-hijo</a:t>
            </a:r>
            <a:endParaRPr lang="en-US" dirty="0" smtClean="0"/>
          </a:p>
          <a:p>
            <a:r>
              <a:rPr lang="en-US" dirty="0" err="1" smtClean="0"/>
              <a:t>Loncheras</a:t>
            </a:r>
            <a:endParaRPr lang="en-US" dirty="0" smtClean="0"/>
          </a:p>
          <a:p>
            <a:r>
              <a:rPr lang="en-US" dirty="0">
                <a:hlinkClick r:id="rId4"/>
              </a:rPr>
              <a:t>http://</a:t>
            </a:r>
            <a:r>
              <a:rPr lang="en-US" dirty="0" smtClean="0">
                <a:hlinkClick r:id="rId4"/>
              </a:rPr>
              <a:t>www.cromos.com.co/farandula/internacional/video-150207-beyonce-critica-la-obsesion-la-belleza-su-ultimo-video</a:t>
            </a:r>
            <a:endParaRPr lang="en-US" dirty="0" smtClean="0"/>
          </a:p>
          <a:p>
            <a:endParaRPr lang="en-US" dirty="0"/>
          </a:p>
          <a:p>
            <a:r>
              <a:rPr lang="en-US" dirty="0" smtClean="0"/>
              <a:t>Lo </a:t>
            </a:r>
            <a:r>
              <a:rPr lang="en-US" dirty="0" err="1" smtClean="0"/>
              <a:t>mejor</a:t>
            </a:r>
            <a:r>
              <a:rPr lang="en-US" dirty="0" smtClean="0"/>
              <a:t> de </a:t>
            </a:r>
            <a:r>
              <a:rPr lang="en-US" dirty="0" err="1" smtClean="0"/>
              <a:t>ser</a:t>
            </a:r>
            <a:r>
              <a:rPr lang="en-US" dirty="0" smtClean="0"/>
              <a:t> </a:t>
            </a:r>
            <a:r>
              <a:rPr lang="en-US" dirty="0" err="1" smtClean="0"/>
              <a:t>madre</a:t>
            </a:r>
            <a:r>
              <a:rPr lang="en-US" dirty="0" smtClean="0"/>
              <a:t>:</a:t>
            </a:r>
          </a:p>
          <a:p>
            <a:r>
              <a:rPr lang="en-US" dirty="0">
                <a:hlinkClick r:id="rId5"/>
              </a:rPr>
              <a:t>http://</a:t>
            </a:r>
            <a:r>
              <a:rPr lang="en-US" dirty="0" smtClean="0">
                <a:hlinkClick r:id="rId5"/>
              </a:rPr>
              <a:t>www.cromos.com.co/mis-hijos-son-mi-mayor-proyecto-de-vida-paola-turbay-13289</a:t>
            </a:r>
            <a:endParaRPr lang="en-US" dirty="0" smtClean="0"/>
          </a:p>
          <a:p>
            <a:endParaRPr lang="en-US" dirty="0"/>
          </a:p>
        </p:txBody>
      </p:sp>
    </p:spTree>
    <p:extLst>
      <p:ext uri="{BB962C8B-B14F-4D97-AF65-F5344CB8AC3E}">
        <p14:creationId xmlns:p14="http://schemas.microsoft.com/office/powerpoint/2010/main" val="38120067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It is your turn!</a:t>
            </a:r>
            <a:br>
              <a:rPr lang="en-US" dirty="0"/>
            </a:br>
            <a:endParaRPr lang="en-US" dirty="0"/>
          </a:p>
        </p:txBody>
      </p:sp>
      <p:sp>
        <p:nvSpPr>
          <p:cNvPr id="3" name="Content Placeholder 2"/>
          <p:cNvSpPr>
            <a:spLocks noGrp="1"/>
          </p:cNvSpPr>
          <p:nvPr>
            <p:ph idx="1"/>
          </p:nvPr>
        </p:nvSpPr>
        <p:spPr/>
        <p:txBody>
          <a:bodyPr/>
          <a:lstStyle/>
          <a:p>
            <a:r>
              <a:rPr lang="en-US" dirty="0" smtClean="0"/>
              <a:t>Find a video or other resource that inspires you and develop a lesson around it. Post it on the WL </a:t>
            </a:r>
            <a:r>
              <a:rPr lang="en-US" dirty="0" err="1" smtClean="0"/>
              <a:t>Edmodo</a:t>
            </a:r>
            <a:r>
              <a:rPr lang="en-US" dirty="0" smtClean="0"/>
              <a:t>.</a:t>
            </a:r>
            <a:endParaRPr lang="en-US" dirty="0"/>
          </a:p>
        </p:txBody>
      </p:sp>
    </p:spTree>
    <p:extLst>
      <p:ext uri="{BB962C8B-B14F-4D97-AF65-F5344CB8AC3E}">
        <p14:creationId xmlns:p14="http://schemas.microsoft.com/office/powerpoint/2010/main" val="398974137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562600"/>
            <a:ext cx="8710861" cy="1600200"/>
          </a:xfrm>
        </p:spPr>
        <p:txBody>
          <a:bodyPr>
            <a:normAutofit fontScale="90000"/>
          </a:bodyPr>
          <a:lstStyle/>
          <a:p>
            <a:r>
              <a:rPr lang="en-US" dirty="0" err="1" smtClean="0"/>
              <a:t>Freewebinars</a:t>
            </a:r>
            <a:r>
              <a:rPr lang="en-US" dirty="0" smtClean="0"/>
              <a:t>::</a:t>
            </a:r>
            <a:r>
              <a:rPr lang="en-US" sz="1300" dirty="0">
                <a:hlinkClick r:id="rId2"/>
              </a:rPr>
              <a:t>http://clear.msu.edu/webinars/</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304800" y="5105400"/>
            <a:ext cx="7543800" cy="3886200"/>
          </a:xfrm>
        </p:spPr>
        <p:txBody>
          <a:bodyPr/>
          <a:lstStyle/>
          <a:p>
            <a:endParaRPr lang="en-US" dirty="0"/>
          </a:p>
        </p:txBody>
      </p:sp>
      <p:pic>
        <p:nvPicPr>
          <p:cNvPr id="1536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439" t="6737" r="26491" b="11860"/>
          <a:stretch/>
        </p:blipFill>
        <p:spPr bwMode="auto">
          <a:xfrm>
            <a:off x="533400" y="533400"/>
            <a:ext cx="7315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837018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US" dirty="0"/>
          </a:p>
        </p:txBody>
      </p:sp>
      <p:sp>
        <p:nvSpPr>
          <p:cNvPr id="3" name="Content Placeholder 2"/>
          <p:cNvSpPr>
            <a:spLocks noGrp="1"/>
          </p:cNvSpPr>
          <p:nvPr>
            <p:ph idx="1"/>
          </p:nvPr>
        </p:nvSpPr>
        <p:spPr/>
        <p:txBody>
          <a:bodyPr>
            <a:normAutofit fontScale="70000" lnSpcReduction="20000"/>
          </a:bodyPr>
          <a:lstStyle/>
          <a:p>
            <a:endParaRPr lang="en-US" dirty="0"/>
          </a:p>
          <a:p>
            <a:r>
              <a:rPr lang="en-US" dirty="0"/>
              <a:t>Clarke, D. (1990), Communicative theory and its influence on materials production. </a:t>
            </a:r>
            <a:r>
              <a:rPr lang="en-US" i="1" dirty="0"/>
              <a:t>Language Teaching</a:t>
            </a:r>
            <a:r>
              <a:rPr lang="en-US" dirty="0"/>
              <a:t> 25/1, pp73-86</a:t>
            </a:r>
          </a:p>
          <a:p>
            <a:r>
              <a:rPr lang="en-US" dirty="0"/>
              <a:t>Lund, S. (1992), Giving Your Courses a Dose of Reality</a:t>
            </a:r>
            <a:r>
              <a:rPr lang="en-US" i="1" dirty="0"/>
              <a:t>.  ELT Forum</a:t>
            </a:r>
            <a:r>
              <a:rPr lang="en-US" dirty="0"/>
              <a:t> 3 pp.10-15</a:t>
            </a:r>
          </a:p>
          <a:p>
            <a:r>
              <a:rPr lang="en-US" dirty="0"/>
              <a:t>Richards, J.(1983), Listening Comprehension: Approach, Design, Procedure</a:t>
            </a:r>
            <a:r>
              <a:rPr lang="en-US" i="1" dirty="0"/>
              <a:t>.  TESOL Quarterly</a:t>
            </a:r>
            <a:r>
              <a:rPr lang="en-US" dirty="0"/>
              <a:t> 17/2 pp. 219-239</a:t>
            </a:r>
          </a:p>
          <a:p>
            <a:r>
              <a:rPr lang="en-US" dirty="0"/>
              <a:t>Sanderson, P. (1999), </a:t>
            </a:r>
            <a:r>
              <a:rPr lang="en-US" i="1" dirty="0"/>
              <a:t>Using Newspapers in the Classroom</a:t>
            </a:r>
            <a:r>
              <a:rPr lang="en-US" dirty="0"/>
              <a:t>.  Cambridge: Cambridge University Press</a:t>
            </a:r>
          </a:p>
          <a:p>
            <a:r>
              <a:rPr lang="en-US" dirty="0" err="1"/>
              <a:t>Shortall</a:t>
            </a:r>
            <a:r>
              <a:rPr lang="en-US" dirty="0"/>
              <a:t>, T. (2001), Distinctions and Dichotomies: Artificial and Authentic</a:t>
            </a:r>
            <a:r>
              <a:rPr lang="en-US" i="1" dirty="0"/>
              <a:t>.  English Teaching Professional</a:t>
            </a:r>
            <a:r>
              <a:rPr lang="en-US" dirty="0"/>
              <a:t>,  21, pp35</a:t>
            </a:r>
          </a:p>
          <a:p>
            <a:r>
              <a:rPr lang="en-US" dirty="0"/>
              <a:t>Ur, P. (1984), </a:t>
            </a:r>
            <a:r>
              <a:rPr lang="en-US" i="1" dirty="0"/>
              <a:t>Teaching Listening Comprehension</a:t>
            </a:r>
            <a:r>
              <a:rPr lang="en-US" dirty="0"/>
              <a:t>.  Cambridge: Cambridge University Press</a:t>
            </a:r>
          </a:p>
          <a:p>
            <a:r>
              <a:rPr lang="en-US" dirty="0" err="1"/>
              <a:t>Widdowson</a:t>
            </a:r>
            <a:r>
              <a:rPr lang="en-US" dirty="0"/>
              <a:t>, H. (1990),  </a:t>
            </a:r>
            <a:r>
              <a:rPr lang="en-US" i="1" dirty="0"/>
              <a:t>Aspects of Language Teaching. </a:t>
            </a:r>
            <a:r>
              <a:rPr lang="en-US" dirty="0"/>
              <a:t> Oxford: Oxford University Press</a:t>
            </a:r>
          </a:p>
          <a:p>
            <a:endParaRPr lang="en-US" dirty="0"/>
          </a:p>
        </p:txBody>
      </p:sp>
    </p:spTree>
    <p:extLst>
      <p:ext uri="{BB962C8B-B14F-4D97-AF65-F5344CB8AC3E}">
        <p14:creationId xmlns:p14="http://schemas.microsoft.com/office/powerpoint/2010/main" val="1546961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4800" dirty="0"/>
              <a:t>They have a positive effect on learner </a:t>
            </a:r>
            <a:r>
              <a:rPr lang="en-US" sz="4800" dirty="0" smtClean="0"/>
              <a:t>motivation.</a:t>
            </a:r>
            <a:endParaRPr lang="en-US" sz="4800" dirty="0"/>
          </a:p>
          <a:p>
            <a:endParaRPr lang="en-US" dirty="0"/>
          </a:p>
        </p:txBody>
      </p:sp>
      <p:pic>
        <p:nvPicPr>
          <p:cNvPr id="82946" name="Picture 2" descr="http://www.motivateplay.com/wp-content/uploads/2013/04/motivati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3429000"/>
            <a:ext cx="4303877" cy="2854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6937641"/>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Links-online articles used</a:t>
            </a:r>
            <a:endParaRPr lang="en-US" dirty="0"/>
          </a:p>
        </p:txBody>
      </p:sp>
      <p:sp>
        <p:nvSpPr>
          <p:cNvPr id="3" name="Content Placeholder 2"/>
          <p:cNvSpPr>
            <a:spLocks noGrp="1"/>
          </p:cNvSpPr>
          <p:nvPr>
            <p:ph idx="1"/>
          </p:nvPr>
        </p:nvSpPr>
        <p:spPr/>
        <p:txBody>
          <a:bodyPr>
            <a:normAutofit fontScale="32500" lnSpcReduction="20000"/>
          </a:bodyPr>
          <a:lstStyle/>
          <a:p>
            <a:r>
              <a:rPr lang="en-US" dirty="0">
                <a:hlinkClick r:id="rId2"/>
              </a:rPr>
              <a:t>http://</a:t>
            </a:r>
            <a:r>
              <a:rPr lang="en-US" dirty="0" smtClean="0">
                <a:hlinkClick r:id="rId2"/>
              </a:rPr>
              <a:t>clear.msu.edu/clear/newsletter/2014-Spring.pdf</a:t>
            </a:r>
            <a:endParaRPr lang="en-US" dirty="0" smtClean="0"/>
          </a:p>
          <a:p>
            <a:r>
              <a:rPr lang="en-US" dirty="0">
                <a:hlinkClick r:id="rId3"/>
              </a:rPr>
              <a:t>http://</a:t>
            </a:r>
            <a:r>
              <a:rPr lang="en-US" dirty="0" smtClean="0">
                <a:hlinkClick r:id="rId3"/>
              </a:rPr>
              <a:t>www.educ.ualberta.ca/staff/olenka.bilash/best%20of%20bilash/resources.html</a:t>
            </a:r>
            <a:endParaRPr lang="en-US" dirty="0" smtClean="0"/>
          </a:p>
          <a:p>
            <a:r>
              <a:rPr lang="es-ES" dirty="0">
                <a:hlinkClick r:id="rId4"/>
              </a:rPr>
              <a:t>http://nclrc.org/teaching_materials/links_to_fl_materials/authentic.html</a:t>
            </a:r>
            <a:endParaRPr lang="en-US" dirty="0"/>
          </a:p>
          <a:p>
            <a:r>
              <a:rPr lang="es-ES" dirty="0"/>
              <a:t>http://web.cortland.edu/flteach/flteach-res.html</a:t>
            </a:r>
            <a:endParaRPr lang="en-US" dirty="0"/>
          </a:p>
          <a:p>
            <a:r>
              <a:rPr lang="es-ES" dirty="0" err="1"/>
              <a:t>check</a:t>
            </a:r>
            <a:r>
              <a:rPr lang="es-ES" dirty="0"/>
              <a:t>:</a:t>
            </a:r>
            <a:endParaRPr lang="en-US" dirty="0"/>
          </a:p>
          <a:p>
            <a:r>
              <a:rPr lang="es-ES" dirty="0">
                <a:hlinkClick r:id="rId5"/>
              </a:rPr>
              <a:t>http://www.miscositas.com/workshops.html</a:t>
            </a:r>
            <a:endParaRPr lang="en-US" dirty="0"/>
          </a:p>
          <a:p>
            <a:r>
              <a:rPr lang="es-ES" dirty="0">
                <a:hlinkClick r:id="rId3"/>
              </a:rPr>
              <a:t>http://www.educ.ualberta.ca/staff/olenka.bilash/best%20of%20bilash/resources.html</a:t>
            </a:r>
            <a:endParaRPr lang="en-US" dirty="0"/>
          </a:p>
          <a:p>
            <a:r>
              <a:rPr lang="es-ES" dirty="0">
                <a:hlinkClick r:id="rId2"/>
              </a:rPr>
              <a:t>http://clear.msu.edu/clear/newsletter/2014-Spring.pdf</a:t>
            </a:r>
            <a:endParaRPr lang="en-US" dirty="0"/>
          </a:p>
          <a:p>
            <a:r>
              <a:rPr lang="es-ES" dirty="0">
                <a:hlinkClick r:id="rId6"/>
              </a:rPr>
              <a:t>http://www.educause.edu/ero/article/using-mobile-learning-resources-foreign-language-instruction</a:t>
            </a:r>
            <a:endParaRPr lang="en-US" dirty="0"/>
          </a:p>
          <a:p>
            <a:r>
              <a:rPr lang="es-ES" dirty="0">
                <a:hlinkClick r:id="rId7"/>
              </a:rPr>
              <a:t>http://coerll.utexas.edu/methods/modules/teacher/03/</a:t>
            </a:r>
            <a:endParaRPr lang="en-US" dirty="0"/>
          </a:p>
          <a:p>
            <a:r>
              <a:rPr lang="es-ES" dirty="0">
                <a:hlinkClick r:id="rId8"/>
              </a:rPr>
              <a:t>http://www.lmp.ucla.edu/lp/AuthenticMaterialsGuide.pdf</a:t>
            </a:r>
            <a:endParaRPr lang="en-US" dirty="0"/>
          </a:p>
          <a:p>
            <a:r>
              <a:rPr lang="es-ES" dirty="0">
                <a:hlinkClick r:id="rId9"/>
              </a:rPr>
              <a:t>http://www.coerll.utexas.edu/coerll/</a:t>
            </a:r>
            <a:endParaRPr lang="en-US" dirty="0"/>
          </a:p>
          <a:p>
            <a:r>
              <a:rPr lang="es-ES" dirty="0">
                <a:hlinkClick r:id="rId10"/>
              </a:rPr>
              <a:t>http://www.nflrc.org/</a:t>
            </a:r>
            <a:endParaRPr lang="en-US" dirty="0"/>
          </a:p>
          <a:p>
            <a:r>
              <a:rPr lang="es-ES" dirty="0">
                <a:hlinkClick r:id="rId11"/>
              </a:rPr>
              <a:t>http://iteslj.org/Techniques/Kilickaya-AutenticMaterial</a:t>
            </a:r>
            <a:endParaRPr lang="en-US" dirty="0"/>
          </a:p>
          <a:p>
            <a:r>
              <a:rPr lang="es-ES" dirty="0">
                <a:hlinkClick r:id="rId12"/>
              </a:rPr>
              <a:t>http://www.slideshare.net/calperpa/calper-corpus-toolsbluemelfurnissdoran</a:t>
            </a:r>
            <a:endParaRPr lang="en-US" dirty="0"/>
          </a:p>
          <a:p>
            <a:r>
              <a:rPr lang="es-ES" dirty="0">
                <a:hlinkClick r:id="rId13"/>
              </a:rPr>
              <a:t>http://www.slideshare.net/spanish_in_texas/spintx-corpustoclassroom-a-teachercentered-pedagogical-interface-for-the-spanish-in-texas-corpus</a:t>
            </a:r>
            <a:endParaRPr lang="en-US" dirty="0"/>
          </a:p>
          <a:p>
            <a:r>
              <a:rPr lang="es-ES" dirty="0">
                <a:hlinkClick r:id="rId14"/>
              </a:rPr>
              <a:t>http://www.coerll.utexas.edu/spintx/</a:t>
            </a:r>
            <a:endParaRPr lang="en-US" dirty="0"/>
          </a:p>
          <a:p>
            <a:r>
              <a:rPr lang="es-ES" dirty="0">
                <a:hlinkClick r:id="rId15"/>
              </a:rPr>
              <a:t>http://www.slideshare.net/iVenus/authentic-assessment-in-world-languages?qid=38594718-e7fc-4618-9fa4-7669d28f6c9e&amp;v=default&amp;b=&amp;from_search=12</a:t>
            </a:r>
            <a:endParaRPr lang="en-US" dirty="0"/>
          </a:p>
          <a:p>
            <a:r>
              <a:rPr lang="en-US" dirty="0">
                <a:hlinkClick r:id="rId16"/>
              </a:rPr>
              <a:t>http://www.slideshare.net/wltechconsultants/interpretive-listening</a:t>
            </a:r>
            <a:endParaRPr lang="en-US" dirty="0"/>
          </a:p>
          <a:p>
            <a:r>
              <a:rPr lang="en-US" dirty="0"/>
              <a:t> </a:t>
            </a:r>
          </a:p>
          <a:p>
            <a:r>
              <a:rPr lang="es-ES" dirty="0">
                <a:hlinkClick r:id="rId17"/>
              </a:rPr>
              <a:t>http://www.princeton.edu/mcgraw/mcfp/papers/2012/Idavoy.pdf</a:t>
            </a:r>
            <a:endParaRPr lang="en-US" dirty="0"/>
          </a:p>
          <a:p>
            <a:r>
              <a:rPr lang="es-ES" dirty="0">
                <a:hlinkClick r:id="rId18"/>
              </a:rPr>
              <a:t>http://www.pinterest.com/Spanish4Teacher/foreign-language-pedagogy/</a:t>
            </a:r>
            <a:endParaRPr lang="en-US" dirty="0"/>
          </a:p>
          <a:p>
            <a:r>
              <a:rPr lang="es-ES" dirty="0">
                <a:hlinkClick r:id="rId19"/>
              </a:rPr>
              <a:t>http://www.docstoc.com/docs/62902046/%E2%80%9CSmart%E2%80%9D-Technology-in-the-Foreign-Language-Classroom</a:t>
            </a:r>
            <a:endParaRPr lang="en-US" dirty="0"/>
          </a:p>
          <a:p>
            <a:r>
              <a:rPr lang="es-ES" dirty="0">
                <a:hlinkClick r:id="rId20"/>
              </a:rPr>
              <a:t>http://www.oflta.org/resources.aspx</a:t>
            </a:r>
            <a:endParaRPr lang="en-US" dirty="0"/>
          </a:p>
          <a:p>
            <a:r>
              <a:rPr lang="es-ES" dirty="0"/>
              <a:t> </a:t>
            </a:r>
            <a:endParaRPr lang="en-US" dirty="0"/>
          </a:p>
          <a:p>
            <a:r>
              <a:rPr lang="es-ES" dirty="0"/>
              <a:t> </a:t>
            </a:r>
            <a:endParaRPr lang="en-US" dirty="0"/>
          </a:p>
          <a:p>
            <a:r>
              <a:rPr lang="es-ES" dirty="0"/>
              <a:t> </a:t>
            </a:r>
            <a:endParaRPr lang="en-US" dirty="0"/>
          </a:p>
          <a:p>
            <a:r>
              <a:rPr lang="es-ES" dirty="0"/>
              <a:t> </a:t>
            </a:r>
            <a:endParaRPr lang="en-US" dirty="0"/>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31293211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3600" dirty="0"/>
              <a:t>They provide exposure to real </a:t>
            </a:r>
            <a:r>
              <a:rPr lang="en-US" sz="3600" dirty="0" smtClean="0"/>
              <a:t>language.</a:t>
            </a:r>
            <a:endParaRPr lang="en-US" sz="3600" dirty="0"/>
          </a:p>
        </p:txBody>
      </p:sp>
      <p:pic>
        <p:nvPicPr>
          <p:cNvPr id="83970" name="Picture 2" descr="http://hughdellar.files.wordpress.com/2013/04/welcometotherealworl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3505200"/>
            <a:ext cx="7097958" cy="2911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67957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7848600" cy="2209800"/>
          </a:xfrm>
        </p:spPr>
        <p:txBody>
          <a:bodyPr/>
          <a:lstStyle/>
          <a:p>
            <a:r>
              <a:rPr lang="en-US" sz="4000" dirty="0"/>
              <a:t>They relate more closely to learners ' </a:t>
            </a:r>
            <a:r>
              <a:rPr lang="en-US" sz="4000" dirty="0" smtClean="0"/>
              <a:t>needs and interests.</a:t>
            </a:r>
            <a:endParaRPr lang="en-US" sz="4000" dirty="0"/>
          </a:p>
        </p:txBody>
      </p:sp>
      <p:pic>
        <p:nvPicPr>
          <p:cNvPr id="84994" name="Picture 2" descr="http://www.chicagonerds.com/wp-content/uploads/2013/07/the-big-bang-0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2667000"/>
            <a:ext cx="5552090" cy="3123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91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advantages</a:t>
            </a:r>
            <a:endParaRPr lang="en-US" dirty="0"/>
          </a:p>
        </p:txBody>
      </p:sp>
      <p:sp>
        <p:nvSpPr>
          <p:cNvPr id="3" name="Content Placeholder 2"/>
          <p:cNvSpPr>
            <a:spLocks noGrp="1"/>
          </p:cNvSpPr>
          <p:nvPr>
            <p:ph idx="1"/>
          </p:nvPr>
        </p:nvSpPr>
        <p:spPr>
          <a:xfrm>
            <a:off x="76200" y="685800"/>
            <a:ext cx="8763000" cy="4572000"/>
          </a:xfrm>
        </p:spPr>
        <p:txBody>
          <a:bodyPr>
            <a:normAutofit/>
          </a:bodyPr>
          <a:lstStyle/>
          <a:p>
            <a:r>
              <a:rPr lang="en-US" sz="4000" dirty="0" smtClean="0"/>
              <a:t>Students </a:t>
            </a:r>
            <a:r>
              <a:rPr lang="en-US" sz="4000" dirty="0"/>
              <a:t>are exposed to real </a:t>
            </a:r>
            <a:r>
              <a:rPr lang="en-US" sz="4000" dirty="0" smtClean="0"/>
              <a:t>discourse</a:t>
            </a:r>
            <a:r>
              <a:rPr lang="en-US" sz="4000" dirty="0"/>
              <a:t>.</a:t>
            </a:r>
          </a:p>
          <a:p>
            <a:pPr marL="0" indent="0">
              <a:buNone/>
            </a:pPr>
            <a:endParaRPr lang="en-US" dirty="0" smtClean="0"/>
          </a:p>
          <a:p>
            <a:endParaRPr lang="en-US" dirty="0"/>
          </a:p>
        </p:txBody>
      </p:sp>
      <p:pic>
        <p:nvPicPr>
          <p:cNvPr id="31746" name="Picture 2" descr="http://www.livechat-software.org/v2/alstour/images/advantages_2-bi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3581400"/>
            <a:ext cx="3351212" cy="2038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8477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219200" y="533400"/>
            <a:ext cx="6781800" cy="2362200"/>
          </a:xfrm>
        </p:spPr>
        <p:txBody>
          <a:bodyPr>
            <a:normAutofit/>
          </a:bodyPr>
          <a:lstStyle/>
          <a:p>
            <a:r>
              <a:rPr lang="en-US" sz="4000" dirty="0" smtClean="0"/>
              <a:t>They keep </a:t>
            </a:r>
            <a:r>
              <a:rPr lang="en-US" sz="4000" dirty="0"/>
              <a:t>students informed about what is happening in the </a:t>
            </a:r>
            <a:r>
              <a:rPr lang="en-US" sz="4000" dirty="0" smtClean="0"/>
              <a:t>world.</a:t>
            </a:r>
            <a:endParaRPr lang="en-US" sz="4000" dirty="0"/>
          </a:p>
        </p:txBody>
      </p:sp>
      <p:pic>
        <p:nvPicPr>
          <p:cNvPr id="4" name="Picture 2" descr="http://www.digibunch.com/wp-content/uploads/2013/03/un-pollo-al-vaticano.jpg"/>
          <p:cNvPicPr>
            <a:picLocks noChangeAspect="1" noChangeArrowheads="1"/>
          </p:cNvPicPr>
          <p:nvPr/>
        </p:nvPicPr>
        <p:blipFill>
          <a:blip r:embed="rId3" cstate="print"/>
          <a:srcRect/>
          <a:stretch>
            <a:fillRect/>
          </a:stretch>
        </p:blipFill>
        <p:spPr bwMode="auto">
          <a:xfrm>
            <a:off x="1524000" y="2652607"/>
            <a:ext cx="6102383" cy="3957743"/>
          </a:xfrm>
          <a:prstGeom prst="rect">
            <a:avLst/>
          </a:prstGeom>
          <a:noFill/>
        </p:spPr>
      </p:pic>
    </p:spTree>
    <p:extLst>
      <p:ext uri="{BB962C8B-B14F-4D97-AF65-F5344CB8AC3E}">
        <p14:creationId xmlns:p14="http://schemas.microsoft.com/office/powerpoint/2010/main" val="2476083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6781800" cy="1600200"/>
          </a:xfrm>
        </p:spPr>
        <p:txBody>
          <a:bodyPr>
            <a:normAutofit fontScale="90000"/>
          </a:bodyPr>
          <a:lstStyle/>
          <a:p>
            <a:r>
              <a:rPr lang="en-US" dirty="0" smtClean="0"/>
              <a:t>What are authentic resources?</a:t>
            </a:r>
            <a:endParaRPr lang="en-US" dirty="0"/>
          </a:p>
        </p:txBody>
      </p:sp>
      <p:sp>
        <p:nvSpPr>
          <p:cNvPr id="3" name="Content Placeholder 2"/>
          <p:cNvSpPr>
            <a:spLocks noGrp="1"/>
          </p:cNvSpPr>
          <p:nvPr>
            <p:ph idx="1"/>
          </p:nvPr>
        </p:nvSpPr>
        <p:spPr/>
        <p:txBody>
          <a:bodyPr/>
          <a:lstStyle/>
          <a:p>
            <a:endParaRPr lang="en-US" sz="3200" b="1" dirty="0" smtClean="0"/>
          </a:p>
          <a:p>
            <a:r>
              <a:rPr lang="en-US" sz="3200" dirty="0" smtClean="0"/>
              <a:t>Discuss with your group 1 minute - be  ready to share.</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5100" y="3489960"/>
            <a:ext cx="3657600" cy="2468880"/>
          </a:xfrm>
          <a:prstGeom prst="rect">
            <a:avLst/>
          </a:prstGeom>
        </p:spPr>
      </p:pic>
    </p:spTree>
    <p:extLst>
      <p:ext uri="{BB962C8B-B14F-4D97-AF65-F5344CB8AC3E}">
        <p14:creationId xmlns:p14="http://schemas.microsoft.com/office/powerpoint/2010/main" val="4590987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81000"/>
            <a:ext cx="7543800" cy="3886200"/>
          </a:xfrm>
        </p:spPr>
        <p:txBody>
          <a:bodyPr/>
          <a:lstStyle/>
          <a:p>
            <a:r>
              <a:rPr lang="en-US" sz="3600" dirty="0"/>
              <a:t>Articles, newspapers, and so on contain a wide variety of text types, language styles not easily found in conventional teaching materials.</a:t>
            </a:r>
          </a:p>
          <a:p>
            <a:endParaRPr lang="en-US" dirty="0"/>
          </a:p>
        </p:txBody>
      </p:sp>
      <p:pic>
        <p:nvPicPr>
          <p:cNvPr id="86018" name="Picture 2" descr="http://www.accessenglish.org/wp-content/uploads/2012/12/English-Newspape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3581400"/>
            <a:ext cx="4495800" cy="264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5403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3200" dirty="0"/>
              <a:t>They can encourage reading for pleasure because they are likely to contain topics of interest to learners.</a:t>
            </a:r>
          </a:p>
          <a:p>
            <a:endParaRPr lang="en-US" dirty="0"/>
          </a:p>
          <a:p>
            <a:endParaRPr lang="en-US" dirty="0"/>
          </a:p>
        </p:txBody>
      </p:sp>
      <p:pic>
        <p:nvPicPr>
          <p:cNvPr id="4" name="Picture 2" descr="http://www.accessenglish.org/wp-content/uploads/2012/12/English-Newspape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3200400"/>
            <a:ext cx="4495800" cy="264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75959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Real World Benefits </a:t>
            </a:r>
            <a:endParaRPr lang="en-US" dirty="0"/>
          </a:p>
        </p:txBody>
      </p:sp>
      <p:sp>
        <p:nvSpPr>
          <p:cNvPr id="3" name="Content Placeholder 2"/>
          <p:cNvSpPr>
            <a:spLocks noGrp="1"/>
          </p:cNvSpPr>
          <p:nvPr>
            <p:ph idx="1"/>
          </p:nvPr>
        </p:nvSpPr>
        <p:spPr>
          <a:xfrm>
            <a:off x="228600" y="685800"/>
            <a:ext cx="8915400" cy="3886200"/>
          </a:xfrm>
        </p:spPr>
        <p:txBody>
          <a:bodyPr>
            <a:normAutofit/>
          </a:bodyPr>
          <a:lstStyle/>
          <a:p>
            <a:r>
              <a:rPr lang="en-US" sz="3600" dirty="0"/>
              <a:t>They allow students to function </a:t>
            </a:r>
            <a:r>
              <a:rPr lang="en-US" sz="3600" dirty="0" smtClean="0"/>
              <a:t>outside </a:t>
            </a:r>
            <a:r>
              <a:rPr lang="en-US" sz="3600" dirty="0"/>
              <a:t>the classroom, where they are unlikely to understand every word that is spoken or written (</a:t>
            </a:r>
            <a:r>
              <a:rPr lang="en-US" sz="3600" dirty="0" err="1"/>
              <a:t>Kmiecik</a:t>
            </a:r>
            <a:r>
              <a:rPr lang="en-US" sz="3600" dirty="0"/>
              <a:t> &amp; </a:t>
            </a:r>
            <a:r>
              <a:rPr lang="en-US" sz="3600" dirty="0" err="1"/>
              <a:t>Barkhuizen</a:t>
            </a:r>
            <a:r>
              <a:rPr lang="en-US" sz="3600" dirty="0"/>
              <a:t>, 2006</a:t>
            </a:r>
            <a:r>
              <a:rPr lang="en-US" sz="3600" dirty="0" smtClean="0"/>
              <a:t>)</a:t>
            </a:r>
            <a:endParaRPr lang="en-US" sz="36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308" y="3720926"/>
            <a:ext cx="2081784" cy="3121152"/>
          </a:xfrm>
          <a:prstGeom prst="rect">
            <a:avLst/>
          </a:prstGeom>
        </p:spPr>
      </p:pic>
    </p:spTree>
    <p:extLst>
      <p:ext uri="{BB962C8B-B14F-4D97-AF65-F5344CB8AC3E}">
        <p14:creationId xmlns:p14="http://schemas.microsoft.com/office/powerpoint/2010/main" val="36961026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World Benefits </a:t>
            </a:r>
            <a:endParaRPr lang="en-US" dirty="0"/>
          </a:p>
        </p:txBody>
      </p:sp>
      <p:sp>
        <p:nvSpPr>
          <p:cNvPr id="3" name="Content Placeholder 2"/>
          <p:cNvSpPr>
            <a:spLocks noGrp="1"/>
          </p:cNvSpPr>
          <p:nvPr>
            <p:ph idx="1"/>
          </p:nvPr>
        </p:nvSpPr>
        <p:spPr>
          <a:xfrm>
            <a:off x="381000" y="685800"/>
            <a:ext cx="8305800" cy="3886200"/>
          </a:xfrm>
        </p:spPr>
        <p:txBody>
          <a:bodyPr>
            <a:normAutofit/>
          </a:bodyPr>
          <a:lstStyle/>
          <a:p>
            <a:r>
              <a:rPr lang="en-US" sz="3600" dirty="0"/>
              <a:t>Students </a:t>
            </a:r>
            <a:r>
              <a:rPr lang="en-US" sz="3600" dirty="0" smtClean="0"/>
              <a:t> are </a:t>
            </a:r>
            <a:r>
              <a:rPr lang="en-US" sz="3600" dirty="0"/>
              <a:t>better able to process foreign language input in real-life situations and have a more positive attitude towards learning the foreign culture.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5466" y="3402132"/>
            <a:ext cx="2717549" cy="3438808"/>
          </a:xfrm>
          <a:prstGeom prst="rect">
            <a:avLst/>
          </a:prstGeom>
        </p:spPr>
      </p:pic>
    </p:spTree>
    <p:extLst>
      <p:ext uri="{BB962C8B-B14F-4D97-AF65-F5344CB8AC3E}">
        <p14:creationId xmlns:p14="http://schemas.microsoft.com/office/powerpoint/2010/main" val="39820577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0"/>
            <a:ext cx="5181600" cy="2209800"/>
          </a:xfrm>
        </p:spPr>
        <p:txBody>
          <a:bodyPr/>
          <a:lstStyle/>
          <a:p>
            <a:r>
              <a:rPr lang="en-US" dirty="0" smtClean="0"/>
              <a:t>Real World Benefits </a:t>
            </a:r>
            <a:endParaRPr lang="en-US" dirty="0"/>
          </a:p>
        </p:txBody>
      </p:sp>
      <p:sp>
        <p:nvSpPr>
          <p:cNvPr id="3" name="Content Placeholder 2"/>
          <p:cNvSpPr>
            <a:spLocks noGrp="1"/>
          </p:cNvSpPr>
          <p:nvPr>
            <p:ph idx="1"/>
          </p:nvPr>
        </p:nvSpPr>
        <p:spPr>
          <a:xfrm>
            <a:off x="228600" y="152400"/>
            <a:ext cx="8610600" cy="3886200"/>
          </a:xfrm>
        </p:spPr>
        <p:txBody>
          <a:bodyPr>
            <a:normAutofit/>
          </a:bodyPr>
          <a:lstStyle/>
          <a:p>
            <a:r>
              <a:rPr lang="en-US" dirty="0" smtClean="0"/>
              <a:t>Using </a:t>
            </a:r>
            <a:r>
              <a:rPr lang="en-US" dirty="0"/>
              <a:t>authentic materials allows students to connect with the target culture in a more personal </a:t>
            </a:r>
            <a:r>
              <a:rPr lang="en-US" dirty="0" smtClean="0"/>
              <a:t>way.</a:t>
            </a:r>
          </a:p>
          <a:p>
            <a:endParaRPr lang="en-US" dirty="0" smtClean="0"/>
          </a:p>
          <a:p>
            <a:r>
              <a:rPr lang="en-US" dirty="0" smtClean="0"/>
              <a:t>When </a:t>
            </a:r>
            <a:r>
              <a:rPr lang="en-US" dirty="0"/>
              <a:t>students interact directly with authentic materials, the ‘middleman’ (the textbook writer) is removed from the equation and students can engage with the culture on their own terms.</a:t>
            </a:r>
          </a:p>
          <a:p>
            <a:endParaRPr lang="en-US" dirty="0"/>
          </a:p>
        </p:txBody>
      </p:sp>
      <p:pic>
        <p:nvPicPr>
          <p:cNvPr id="32770" name="Picture 2" descr="http://kickofflabs.wpengine.com/wp-content/uploads/2011/03/middle-man_thum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74979" y="2999789"/>
            <a:ext cx="2895600" cy="3839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71445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8153400" cy="1600200"/>
          </a:xfrm>
        </p:spPr>
        <p:txBody>
          <a:bodyPr>
            <a:normAutofit/>
          </a:bodyPr>
          <a:lstStyle/>
          <a:p>
            <a:r>
              <a:rPr lang="en-US" dirty="0" smtClean="0"/>
              <a:t>Are textbooks enough?</a:t>
            </a:r>
            <a:endParaRPr lang="en-US" dirty="0"/>
          </a:p>
        </p:txBody>
      </p:sp>
      <p:sp>
        <p:nvSpPr>
          <p:cNvPr id="3" name="Content Placeholder 2"/>
          <p:cNvSpPr>
            <a:spLocks noGrp="1"/>
          </p:cNvSpPr>
          <p:nvPr>
            <p:ph idx="1"/>
          </p:nvPr>
        </p:nvSpPr>
        <p:spPr/>
        <p:txBody>
          <a:bodyPr/>
          <a:lstStyle/>
          <a:p>
            <a:endParaRPr lang="en-US"/>
          </a:p>
        </p:txBody>
      </p:sp>
      <p:pic>
        <p:nvPicPr>
          <p:cNvPr id="34818" name="Picture 2" descr="http://williamsbell.files.wordpress.com/2011/04/9781429217903-150-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762000"/>
            <a:ext cx="6019800" cy="4514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4362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Books versus AR</a:t>
            </a:r>
            <a:endParaRPr lang="en-US" dirty="0"/>
          </a:p>
        </p:txBody>
      </p:sp>
      <p:sp>
        <p:nvSpPr>
          <p:cNvPr id="3" name="Content Placeholder 2"/>
          <p:cNvSpPr>
            <a:spLocks noGrp="1"/>
          </p:cNvSpPr>
          <p:nvPr>
            <p:ph idx="1"/>
          </p:nvPr>
        </p:nvSpPr>
        <p:spPr>
          <a:xfrm>
            <a:off x="228600" y="76200"/>
            <a:ext cx="8077200" cy="3886200"/>
          </a:xfrm>
        </p:spPr>
        <p:txBody>
          <a:bodyPr>
            <a:normAutofit/>
          </a:bodyPr>
          <a:lstStyle/>
          <a:p>
            <a:r>
              <a:rPr lang="en-US" sz="2800" dirty="0" smtClean="0"/>
              <a:t>Teachers </a:t>
            </a:r>
            <a:r>
              <a:rPr lang="en-US" sz="2800" dirty="0"/>
              <a:t>have a lot of choices in terms of </a:t>
            </a:r>
            <a:r>
              <a:rPr lang="en-US" sz="2800" dirty="0" smtClean="0"/>
              <a:t>textbooks but most textbooks focus </a:t>
            </a:r>
            <a:r>
              <a:rPr lang="en-US" sz="2800" dirty="0"/>
              <a:t>students' attention on grammatical structures, and on practice in </a:t>
            </a:r>
            <a:r>
              <a:rPr lang="en-US" sz="2800" dirty="0" smtClean="0"/>
              <a:t>isolation</a:t>
            </a:r>
            <a:r>
              <a:rPr lang="en-US" sz="2800" dirty="0"/>
              <a:t> </a:t>
            </a:r>
            <a:r>
              <a:rPr lang="en-US" sz="2800" dirty="0" smtClean="0"/>
              <a:t>from context.</a:t>
            </a:r>
            <a:endParaRPr lang="en-US" sz="2800" dirty="0"/>
          </a:p>
        </p:txBody>
      </p:sp>
      <p:pic>
        <p:nvPicPr>
          <p:cNvPr id="33794" name="Picture 2" descr="http://calnewport.com/blog/wp-content/uploads/2008/06/textbook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600" y="3962400"/>
            <a:ext cx="2857500" cy="2133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8892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r>
            <a:br>
              <a:rPr lang="en-US" dirty="0" smtClean="0"/>
            </a:br>
            <a:r>
              <a:rPr lang="en-US" sz="4000" dirty="0" smtClean="0"/>
              <a:t>Why textbooks are limited?</a:t>
            </a:r>
            <a:endParaRPr lang="en-US" sz="4000" dirty="0"/>
          </a:p>
        </p:txBody>
      </p:sp>
      <p:sp>
        <p:nvSpPr>
          <p:cNvPr id="3" name="Content Placeholder 2"/>
          <p:cNvSpPr>
            <a:spLocks noGrp="1"/>
          </p:cNvSpPr>
          <p:nvPr>
            <p:ph idx="1"/>
          </p:nvPr>
        </p:nvSpPr>
        <p:spPr/>
        <p:txBody>
          <a:bodyPr/>
          <a:lstStyle/>
          <a:p>
            <a:r>
              <a:rPr lang="en-US" sz="3600" dirty="0" smtClean="0"/>
              <a:t>When </a:t>
            </a:r>
            <a:r>
              <a:rPr lang="en-US" sz="3600" dirty="0"/>
              <a:t>students’ exposure is limited to </a:t>
            </a:r>
            <a:r>
              <a:rPr lang="en-US" sz="3600" dirty="0" smtClean="0"/>
              <a:t>textbook </a:t>
            </a:r>
            <a:r>
              <a:rPr lang="en-US" sz="3600" dirty="0"/>
              <a:t>language, they miss out on learning how language is used in real life</a:t>
            </a:r>
            <a:r>
              <a:rPr lang="en-US" dirty="0"/>
              <a:t>. </a:t>
            </a:r>
          </a:p>
          <a:p>
            <a:endParaRPr lang="en-US" dirty="0"/>
          </a:p>
        </p:txBody>
      </p:sp>
    </p:spTree>
    <p:extLst>
      <p:ext uri="{BB962C8B-B14F-4D97-AF65-F5344CB8AC3E}">
        <p14:creationId xmlns:p14="http://schemas.microsoft.com/office/powerpoint/2010/main" val="11473779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0"/>
            <a:ext cx="7315200" cy="1600200"/>
          </a:xfrm>
        </p:spPr>
        <p:txBody>
          <a:bodyPr>
            <a:normAutofit fontScale="90000"/>
          </a:bodyPr>
          <a:lstStyle/>
          <a:p>
            <a:r>
              <a:rPr lang="en-US" dirty="0" smtClean="0"/>
              <a:t>Why aren’t we using enough authentic resources in the classroom?</a:t>
            </a:r>
            <a:endParaRPr lang="en-US" dirty="0"/>
          </a:p>
        </p:txBody>
      </p:sp>
      <p:sp>
        <p:nvSpPr>
          <p:cNvPr id="3" name="Content Placeholder 2"/>
          <p:cNvSpPr>
            <a:spLocks noGrp="1"/>
          </p:cNvSpPr>
          <p:nvPr>
            <p:ph idx="1"/>
          </p:nvPr>
        </p:nvSpPr>
        <p:spPr/>
        <p:txBody>
          <a:bodyPr/>
          <a:lstStyle/>
          <a:p>
            <a:r>
              <a:rPr lang="en-US" dirty="0" smtClean="0"/>
              <a:t>Talk in small groups- get ready to share.</a:t>
            </a:r>
            <a:endParaRPr lang="en-US" dirty="0"/>
          </a:p>
        </p:txBody>
      </p:sp>
      <p:pic>
        <p:nvPicPr>
          <p:cNvPr id="29698" name="Picture 2" descr="http://security-today.com/~/media/SEC/Security%20Products/Images/2013/12/Realizing_Advantages_Video_Storage_Management_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457200"/>
            <a:ext cx="2971800" cy="2080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1955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p:txBody>
          <a:bodyPr/>
          <a:lstStyle/>
          <a:p>
            <a:endParaRPr lang="en-US"/>
          </a:p>
        </p:txBody>
      </p:sp>
      <p:pic>
        <p:nvPicPr>
          <p:cNvPr id="3074" name="Picture 2" descr="http://t3.gstatic.com/images?q=tbn:ANd9GcRRPSb9NCHkXXz8FbDxy-3vOPDNjM_X0G6ghnkX_j_ZsFCOS1JopkI1-5I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838200"/>
            <a:ext cx="7848600" cy="4299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4169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31" y="4572000"/>
            <a:ext cx="6781800" cy="1600200"/>
          </a:xfrm>
        </p:spPr>
        <p:txBody>
          <a:bodyPr>
            <a:normAutofit fontScale="90000"/>
          </a:bodyPr>
          <a:lstStyle/>
          <a:p>
            <a:r>
              <a:rPr lang="en-US" dirty="0"/>
              <a:t>What are authentic </a:t>
            </a:r>
            <a:r>
              <a:rPr lang="en-US" dirty="0" smtClean="0"/>
              <a:t>resources and materials?</a:t>
            </a:r>
            <a:endParaRPr lang="en-US" dirty="0"/>
          </a:p>
        </p:txBody>
      </p:sp>
      <p:sp>
        <p:nvSpPr>
          <p:cNvPr id="3" name="Content Placeholder 2"/>
          <p:cNvSpPr>
            <a:spLocks noGrp="1"/>
          </p:cNvSpPr>
          <p:nvPr>
            <p:ph idx="1"/>
          </p:nvPr>
        </p:nvSpPr>
        <p:spPr>
          <a:xfrm>
            <a:off x="-19050" y="533400"/>
            <a:ext cx="5048250" cy="4114800"/>
          </a:xfrm>
        </p:spPr>
        <p:txBody>
          <a:bodyPr>
            <a:normAutofit/>
          </a:bodyPr>
          <a:lstStyle/>
          <a:p>
            <a:r>
              <a:rPr lang="en-US" sz="3200" dirty="0" smtClean="0"/>
              <a:t>Materials </a:t>
            </a:r>
            <a:r>
              <a:rPr lang="en-US" sz="3200" dirty="0"/>
              <a:t>that were not created for language learning purposes. Instead, they were </a:t>
            </a:r>
            <a:r>
              <a:rPr lang="en-US" sz="3200" dirty="0" smtClean="0"/>
              <a:t>created </a:t>
            </a:r>
            <a:r>
              <a:rPr lang="en-US" sz="3200" dirty="0"/>
              <a:t>with some real-life goal for</a:t>
            </a:r>
            <a:r>
              <a:rPr lang="en-US" sz="3200" dirty="0" smtClean="0"/>
              <a:t>, </a:t>
            </a:r>
            <a:r>
              <a:rPr lang="en-US" sz="3200" dirty="0"/>
              <a:t>native speakers. </a:t>
            </a:r>
          </a:p>
        </p:txBody>
      </p:sp>
      <p:pic>
        <p:nvPicPr>
          <p:cNvPr id="6" name="Picture 2" descr="http://download.abandonware.org/magazines/PlayStation%20Magazine/playstationmagazine_numero037/Playstation%20Magazine%20037%20-%20Page%20076%20(1999-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381000"/>
            <a:ext cx="3579813" cy="4652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79589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p:txBody>
          <a:bodyPr/>
          <a:lstStyle/>
          <a:p>
            <a:r>
              <a:rPr lang="en-US" dirty="0"/>
              <a:t>Exposure to authentic materials can also result in reactions of anxiety and frustration (when </a:t>
            </a:r>
            <a:r>
              <a:rPr lang="en-US" dirty="0" smtClean="0"/>
              <a:t>students </a:t>
            </a:r>
            <a:r>
              <a:rPr lang="en-US" dirty="0"/>
              <a:t>are unable to understand authentic language input</a:t>
            </a:r>
            <a:r>
              <a:rPr lang="en-US" dirty="0" smtClean="0"/>
              <a:t>). </a:t>
            </a:r>
            <a:r>
              <a:rPr lang="en-US" sz="1100" dirty="0"/>
              <a:t>(Bacon &amp; </a:t>
            </a:r>
            <a:r>
              <a:rPr lang="en-US" sz="1100" dirty="0" err="1"/>
              <a:t>Finneman</a:t>
            </a:r>
            <a:r>
              <a:rPr lang="en-US" sz="1100" dirty="0"/>
              <a:t>, 1990; </a:t>
            </a:r>
            <a:r>
              <a:rPr lang="en-US" sz="1100" dirty="0" err="1"/>
              <a:t>Guariento</a:t>
            </a:r>
            <a:r>
              <a:rPr lang="en-US" sz="1100" dirty="0"/>
              <a:t> &amp; </a:t>
            </a:r>
            <a:r>
              <a:rPr lang="en-US" sz="1100" dirty="0" err="1"/>
              <a:t>Morely</a:t>
            </a:r>
            <a:r>
              <a:rPr lang="en-US" sz="1100" dirty="0"/>
              <a:t>, 2000).</a:t>
            </a:r>
          </a:p>
          <a:p>
            <a:endParaRPr lang="en-US" dirty="0"/>
          </a:p>
        </p:txBody>
      </p:sp>
      <p:pic>
        <p:nvPicPr>
          <p:cNvPr id="4" name="Picture 2" descr="http://www.cms2cms.com/wp-content/uploads/2013/07/drawbacks-of-an-infographics-blog-pos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3990647"/>
            <a:ext cx="20955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5544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p:txBody>
          <a:bodyPr/>
          <a:lstStyle/>
          <a:p>
            <a:r>
              <a:rPr lang="en-US" dirty="0"/>
              <a:t>Limited selections of resources in less commonly taught </a:t>
            </a:r>
            <a:r>
              <a:rPr lang="en-US" dirty="0" smtClean="0"/>
              <a:t>languages.</a:t>
            </a:r>
            <a:endParaRPr lang="en-US" dirty="0"/>
          </a:p>
          <a:p>
            <a:endParaRPr lang="en-US" dirty="0"/>
          </a:p>
        </p:txBody>
      </p:sp>
      <p:pic>
        <p:nvPicPr>
          <p:cNvPr id="4" name="Picture 2" descr="http://www.cms2cms.com/wp-content/uploads/2013/07/drawbacks-of-an-infographics-blog-pos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3990647"/>
            <a:ext cx="20955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4561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p:txBody>
          <a:bodyPr/>
          <a:lstStyle/>
          <a:p>
            <a:r>
              <a:rPr lang="en-US" dirty="0"/>
              <a:t>Lack of authentic materials in many existing textbooks.</a:t>
            </a:r>
          </a:p>
          <a:p>
            <a:endParaRPr lang="en-US" dirty="0"/>
          </a:p>
        </p:txBody>
      </p:sp>
      <p:pic>
        <p:nvPicPr>
          <p:cNvPr id="4" name="Picture 2" descr="http://www.cms2cms.com/wp-content/uploads/2013/07/drawbacks-of-an-infographics-blog-pos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3990647"/>
            <a:ext cx="20955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1829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a:xfrm>
            <a:off x="304800" y="685800"/>
            <a:ext cx="8648700" cy="3886200"/>
          </a:xfrm>
        </p:spPr>
        <p:txBody>
          <a:bodyPr>
            <a:normAutofit/>
          </a:bodyPr>
          <a:lstStyle/>
          <a:p>
            <a:endParaRPr lang="en-US" dirty="0" smtClean="0"/>
          </a:p>
          <a:p>
            <a:endParaRPr lang="en-US" dirty="0" smtClean="0"/>
          </a:p>
          <a:p>
            <a:endParaRPr lang="en-US" dirty="0" smtClean="0"/>
          </a:p>
          <a:p>
            <a:r>
              <a:rPr lang="en-US" dirty="0" smtClean="0"/>
              <a:t>No commercial materials that are  engaging, appropriate, and cost-effective. </a:t>
            </a:r>
          </a:p>
          <a:p>
            <a:endParaRPr lang="en-US" dirty="0"/>
          </a:p>
        </p:txBody>
      </p:sp>
      <p:pic>
        <p:nvPicPr>
          <p:cNvPr id="37890" name="Picture 2" descr="http://www.cms2cms.com/wp-content/uploads/2013/07/drawbacks-of-an-infographics-blog-pos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3990647"/>
            <a:ext cx="20955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1122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a:t>
            </a:r>
          </a:p>
        </p:txBody>
      </p:sp>
      <p:sp>
        <p:nvSpPr>
          <p:cNvPr id="3" name="Content Placeholder 2"/>
          <p:cNvSpPr>
            <a:spLocks noGrp="1"/>
          </p:cNvSpPr>
          <p:nvPr>
            <p:ph idx="1"/>
          </p:nvPr>
        </p:nvSpPr>
        <p:spPr/>
        <p:txBody>
          <a:bodyPr/>
          <a:lstStyle/>
          <a:p>
            <a:r>
              <a:rPr lang="en-US" dirty="0"/>
              <a:t>The vocabulary might not be relevant to the student's immediate needs.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9800" y="3397523"/>
            <a:ext cx="2651541" cy="2791737"/>
          </a:xfrm>
          <a:prstGeom prst="rect">
            <a:avLst/>
          </a:prstGeom>
        </p:spPr>
      </p:pic>
    </p:spTree>
    <p:extLst>
      <p:ext uri="{BB962C8B-B14F-4D97-AF65-F5344CB8AC3E}">
        <p14:creationId xmlns:p14="http://schemas.microsoft.com/office/powerpoint/2010/main" val="36039460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a:t>
            </a:r>
          </a:p>
        </p:txBody>
      </p:sp>
      <p:sp>
        <p:nvSpPr>
          <p:cNvPr id="3" name="Content Placeholder 2"/>
          <p:cNvSpPr>
            <a:spLocks noGrp="1"/>
          </p:cNvSpPr>
          <p:nvPr>
            <p:ph idx="1"/>
          </p:nvPr>
        </p:nvSpPr>
        <p:spPr/>
        <p:txBody>
          <a:bodyPr/>
          <a:lstStyle/>
          <a:p>
            <a:r>
              <a:rPr lang="en-US" dirty="0"/>
              <a:t>Too many structures are mixed so lower levels have a hard time.</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4895" y="3340744"/>
            <a:ext cx="2139810" cy="2804160"/>
          </a:xfrm>
          <a:prstGeom prst="rect">
            <a:avLst/>
          </a:prstGeom>
        </p:spPr>
      </p:pic>
    </p:spTree>
    <p:extLst>
      <p:ext uri="{BB962C8B-B14F-4D97-AF65-F5344CB8AC3E}">
        <p14:creationId xmlns:p14="http://schemas.microsoft.com/office/powerpoint/2010/main" val="9236765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a:t>
            </a:r>
          </a:p>
        </p:txBody>
      </p:sp>
      <p:sp>
        <p:nvSpPr>
          <p:cNvPr id="3" name="Content Placeholder 2"/>
          <p:cNvSpPr>
            <a:spLocks noGrp="1"/>
          </p:cNvSpPr>
          <p:nvPr>
            <p:ph idx="1"/>
          </p:nvPr>
        </p:nvSpPr>
        <p:spPr/>
        <p:txBody>
          <a:bodyPr/>
          <a:lstStyle/>
          <a:p>
            <a:r>
              <a:rPr lang="en-US" dirty="0"/>
              <a:t>Special preparation is necessary-time consuming.</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5600" y="3286506"/>
            <a:ext cx="2368296" cy="2791206"/>
          </a:xfrm>
          <a:prstGeom prst="rect">
            <a:avLst/>
          </a:prstGeom>
        </p:spPr>
      </p:pic>
    </p:spTree>
    <p:extLst>
      <p:ext uri="{BB962C8B-B14F-4D97-AF65-F5344CB8AC3E}">
        <p14:creationId xmlns:p14="http://schemas.microsoft.com/office/powerpoint/2010/main" val="3221923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a:xfrm>
            <a:off x="152400" y="15766"/>
            <a:ext cx="8991600" cy="4114800"/>
          </a:xfrm>
        </p:spPr>
        <p:txBody>
          <a:bodyPr>
            <a:normAutofit/>
          </a:bodyPr>
          <a:lstStyle/>
          <a:p>
            <a:endParaRPr lang="en-US" dirty="0"/>
          </a:p>
          <a:p>
            <a:endParaRPr lang="en-US" dirty="0"/>
          </a:p>
          <a:p>
            <a:endParaRPr lang="en-US" dirty="0"/>
          </a:p>
          <a:p>
            <a:endParaRPr lang="en-US" dirty="0"/>
          </a:p>
          <a:p>
            <a:r>
              <a:rPr lang="en-US" dirty="0" smtClean="0"/>
              <a:t>The </a:t>
            </a:r>
            <a:r>
              <a:rPr lang="en-US" dirty="0"/>
              <a:t>material can become outdated easily, e.g. news.</a:t>
            </a:r>
          </a:p>
          <a:p>
            <a:endParaRPr lang="en-US" dirty="0"/>
          </a:p>
        </p:txBody>
      </p:sp>
      <p:pic>
        <p:nvPicPr>
          <p:cNvPr id="38914" name="Picture 2" descr="http://www.buscadoor.com/wp-content/subid/elespectado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67439" y="3613014"/>
            <a:ext cx="2276561" cy="3225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2026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Solutions</a:t>
            </a:r>
            <a:br>
              <a:rPr lang="en-US" dirty="0" smtClean="0"/>
            </a:br>
            <a:endParaRPr lang="en-US" dirty="0"/>
          </a:p>
        </p:txBody>
      </p:sp>
      <p:sp>
        <p:nvSpPr>
          <p:cNvPr id="3" name="Content Placeholder 2"/>
          <p:cNvSpPr>
            <a:spLocks noGrp="1"/>
          </p:cNvSpPr>
          <p:nvPr>
            <p:ph idx="1"/>
          </p:nvPr>
        </p:nvSpPr>
        <p:spPr/>
        <p:txBody>
          <a:bodyPr/>
          <a:lstStyle/>
          <a:p>
            <a:endParaRPr lang="en-US"/>
          </a:p>
        </p:txBody>
      </p:sp>
      <p:pic>
        <p:nvPicPr>
          <p:cNvPr id="39938" name="Picture 2" descr="http://www.techead.com/wp-content/themes/techead/images/solution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214" y="228600"/>
            <a:ext cx="8491786" cy="5193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269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91000"/>
            <a:ext cx="8458200" cy="1981200"/>
          </a:xfrm>
        </p:spPr>
        <p:txBody>
          <a:bodyPr>
            <a:normAutofit/>
          </a:bodyPr>
          <a:lstStyle/>
          <a:p>
            <a:r>
              <a:rPr lang="en-US" dirty="0" smtClean="0"/>
              <a:t>Edit the task not the text </a:t>
            </a:r>
            <a:r>
              <a:rPr lang="en-US" sz="2000" dirty="0" smtClean="0"/>
              <a:t>( </a:t>
            </a:r>
            <a:r>
              <a:rPr lang="en-US" sz="2000" dirty="0" err="1" smtClean="0"/>
              <a:t>Shrum</a:t>
            </a:r>
            <a:r>
              <a:rPr lang="en-US" sz="2000" dirty="0" smtClean="0"/>
              <a:t> &amp; </a:t>
            </a:r>
            <a:r>
              <a:rPr lang="en-US" sz="2000" dirty="0" err="1" smtClean="0"/>
              <a:t>Glisan</a:t>
            </a:r>
            <a:r>
              <a:rPr lang="en-US" sz="2000" dirty="0" smtClean="0"/>
              <a:t>, 2010, P88)</a:t>
            </a:r>
            <a:endParaRPr lang="en-US" sz="2000" dirty="0"/>
          </a:p>
        </p:txBody>
      </p:sp>
      <p:sp>
        <p:nvSpPr>
          <p:cNvPr id="3" name="Content Placeholder 2"/>
          <p:cNvSpPr>
            <a:spLocks noGrp="1"/>
          </p:cNvSpPr>
          <p:nvPr>
            <p:ph idx="1"/>
          </p:nvPr>
        </p:nvSpPr>
        <p:spPr/>
        <p:txBody>
          <a:bodyPr/>
          <a:lstStyle/>
          <a:p>
            <a:r>
              <a:rPr lang="en-US" dirty="0" smtClean="0"/>
              <a:t>AR can contain vocabulary and structures that learners have not studied.</a:t>
            </a:r>
          </a:p>
          <a:p>
            <a:r>
              <a:rPr lang="en-US" dirty="0" smtClean="0"/>
              <a:t>But the difficulty is in the task to complete.</a:t>
            </a:r>
            <a:endParaRPr lang="en-US" dirty="0"/>
          </a:p>
        </p:txBody>
      </p:sp>
    </p:spTree>
    <p:extLst>
      <p:ext uri="{BB962C8B-B14F-4D97-AF65-F5344CB8AC3E}">
        <p14:creationId xmlns:p14="http://schemas.microsoft.com/office/powerpoint/2010/main" val="28287591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 y="4724400"/>
            <a:ext cx="6781800" cy="1600200"/>
          </a:xfrm>
        </p:spPr>
        <p:txBody>
          <a:bodyPr/>
          <a:lstStyle/>
          <a:p>
            <a:r>
              <a:rPr lang="en-US" dirty="0" smtClean="0"/>
              <a:t>Examples </a:t>
            </a:r>
            <a:r>
              <a:rPr lang="en-US" dirty="0"/>
              <a:t>include</a:t>
            </a:r>
          </a:p>
        </p:txBody>
      </p:sp>
      <p:sp>
        <p:nvSpPr>
          <p:cNvPr id="3" name="Content Placeholder 2"/>
          <p:cNvSpPr>
            <a:spLocks noGrp="1"/>
          </p:cNvSpPr>
          <p:nvPr>
            <p:ph idx="1"/>
          </p:nvPr>
        </p:nvSpPr>
        <p:spPr>
          <a:xfrm>
            <a:off x="381000" y="685800"/>
            <a:ext cx="4114800" cy="4343400"/>
          </a:xfrm>
        </p:spPr>
        <p:txBody>
          <a:bodyPr>
            <a:normAutofit/>
          </a:bodyPr>
          <a:lstStyle/>
          <a:p>
            <a:r>
              <a:rPr lang="en-US" dirty="0" smtClean="0"/>
              <a:t>Magazines </a:t>
            </a:r>
            <a:r>
              <a:rPr lang="en-US" dirty="0"/>
              <a:t>ads, movie reviews, television shows, conversations between native speakers, train schedules, nutrition labels, and so on, most of which can be found on the Internet. </a:t>
            </a:r>
          </a:p>
          <a:p>
            <a:endParaRPr lang="en-US" dirty="0"/>
          </a:p>
        </p:txBody>
      </p:sp>
      <p:pic>
        <p:nvPicPr>
          <p:cNvPr id="23554" name="Picture 2" descr="http://bluefaqs.com/wp-content/uploads/2010/02/French_Film_Festival_2008_by_baronvonaar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9650" y="428625"/>
            <a:ext cx="3181350" cy="4772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69789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2901" y="5366487"/>
            <a:ext cx="6781800" cy="1600200"/>
          </a:xfrm>
        </p:spPr>
        <p:txBody>
          <a:bodyPr/>
          <a:lstStyle/>
          <a:p>
            <a:r>
              <a:rPr lang="en-US" dirty="0" smtClean="0"/>
              <a:t>Elcontragolpe.net</a:t>
            </a:r>
            <a:endParaRPr lang="en-US" dirty="0"/>
          </a:p>
        </p:txBody>
      </p:sp>
      <p:sp>
        <p:nvSpPr>
          <p:cNvPr id="3" name="Content Placeholder 2"/>
          <p:cNvSpPr>
            <a:spLocks noGrp="1"/>
          </p:cNvSpPr>
          <p:nvPr>
            <p:ph idx="1"/>
          </p:nvPr>
        </p:nvSpPr>
        <p:spPr/>
        <p:txBody>
          <a:bodyPr/>
          <a:lstStyle/>
          <a:p>
            <a:endParaRPr lang="en-US"/>
          </a:p>
        </p:txBody>
      </p:sp>
      <p:pic>
        <p:nvPicPr>
          <p:cNvPr id="7170" name="Picture 2" descr="http://elcontragolpe.net/wp-content/uploads/2013/08/INFO-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457200"/>
            <a:ext cx="5410200" cy="5536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5983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Solutions</a:t>
            </a:r>
            <a:endParaRPr lang="en-US" dirty="0"/>
          </a:p>
        </p:txBody>
      </p:sp>
      <p:sp>
        <p:nvSpPr>
          <p:cNvPr id="3" name="Content Placeholder 2"/>
          <p:cNvSpPr>
            <a:spLocks noGrp="1"/>
          </p:cNvSpPr>
          <p:nvPr>
            <p:ph idx="1"/>
          </p:nvPr>
        </p:nvSpPr>
        <p:spPr>
          <a:xfrm>
            <a:off x="228600" y="685800"/>
            <a:ext cx="8610600" cy="3886200"/>
          </a:xfrm>
        </p:spPr>
        <p:txBody>
          <a:bodyPr>
            <a:normAutofit/>
          </a:bodyPr>
          <a:lstStyle/>
          <a:p>
            <a:r>
              <a:rPr lang="en-US" dirty="0" smtClean="0"/>
              <a:t>Using </a:t>
            </a:r>
            <a:r>
              <a:rPr lang="en-US" dirty="0"/>
              <a:t>technology to deliver authentic materials can help alleviate student anxiety associated with being exposed to authentic foreign </a:t>
            </a:r>
            <a:r>
              <a:rPr lang="en-US" dirty="0" smtClean="0"/>
              <a:t>language.</a:t>
            </a:r>
          </a:p>
        </p:txBody>
      </p:sp>
      <p:pic>
        <p:nvPicPr>
          <p:cNvPr id="41986" name="Picture 2" descr="http://t3.gstatic.com/images?q=tbn:ANd9GcTTaJmDcY2oHlvo_2fQqoyl6OJrc2WP3sITyEo6NtS_pkkm7O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3276600"/>
            <a:ext cx="3857625" cy="2534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9871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Solutions</a:t>
            </a:r>
            <a:endParaRPr lang="en-US" dirty="0"/>
          </a:p>
        </p:txBody>
      </p:sp>
      <p:sp>
        <p:nvSpPr>
          <p:cNvPr id="3" name="Content Placeholder 2"/>
          <p:cNvSpPr>
            <a:spLocks noGrp="1"/>
          </p:cNvSpPr>
          <p:nvPr>
            <p:ph idx="1"/>
          </p:nvPr>
        </p:nvSpPr>
        <p:spPr>
          <a:xfrm>
            <a:off x="76200" y="304800"/>
            <a:ext cx="8839200" cy="3886200"/>
          </a:xfrm>
        </p:spPr>
        <p:txBody>
          <a:bodyPr>
            <a:normAutofit/>
          </a:bodyPr>
          <a:lstStyle/>
          <a:p>
            <a:r>
              <a:rPr lang="en-US" sz="3200" dirty="0" smtClean="0"/>
              <a:t>By </a:t>
            </a:r>
            <a:r>
              <a:rPr lang="en-US" sz="3200" dirty="0"/>
              <a:t>presenting authentic materials online, students </a:t>
            </a:r>
            <a:r>
              <a:rPr lang="en-US" sz="3200" dirty="0" smtClean="0"/>
              <a:t>can determine </a:t>
            </a:r>
            <a:r>
              <a:rPr lang="en-US" sz="3200" dirty="0"/>
              <a:t>how and when they engage with </a:t>
            </a:r>
            <a:r>
              <a:rPr lang="en-US" sz="3200" dirty="0" smtClean="0"/>
              <a:t>them</a:t>
            </a:r>
            <a:r>
              <a:rPr lang="en-US" sz="3200" dirty="0"/>
              <a:t>.</a:t>
            </a:r>
            <a:endParaRPr lang="en-US" sz="3200" dirty="0" smtClean="0"/>
          </a:p>
        </p:txBody>
      </p:sp>
      <p:pic>
        <p:nvPicPr>
          <p:cNvPr id="40962" name="Picture 2" descr="http://www.nodaccess.com/media/content/images/Soluti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3581400"/>
            <a:ext cx="3810000" cy="2533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76718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48200"/>
            <a:ext cx="6781800" cy="1600200"/>
          </a:xfrm>
        </p:spPr>
        <p:txBody>
          <a:bodyPr/>
          <a:lstStyle/>
          <a:p>
            <a:r>
              <a:rPr lang="en-US" dirty="0" smtClean="0"/>
              <a:t>Solutions and benefits</a:t>
            </a:r>
            <a:endParaRPr lang="en-US" dirty="0"/>
          </a:p>
        </p:txBody>
      </p:sp>
      <p:sp>
        <p:nvSpPr>
          <p:cNvPr id="3" name="Content Placeholder 2"/>
          <p:cNvSpPr>
            <a:spLocks noGrp="1"/>
          </p:cNvSpPr>
          <p:nvPr>
            <p:ph idx="1"/>
          </p:nvPr>
        </p:nvSpPr>
        <p:spPr>
          <a:xfrm>
            <a:off x="0" y="533400"/>
            <a:ext cx="8686800" cy="3886200"/>
          </a:xfrm>
        </p:spPr>
        <p:txBody>
          <a:bodyPr>
            <a:normAutofit/>
          </a:bodyPr>
          <a:lstStyle/>
          <a:p>
            <a:r>
              <a:rPr lang="en-US" dirty="0"/>
              <a:t>Instead of waiting for better quality textbooks to become available, </a:t>
            </a:r>
            <a:r>
              <a:rPr lang="en-US" dirty="0" smtClean="0"/>
              <a:t>teachers can  </a:t>
            </a:r>
            <a:r>
              <a:rPr lang="en-US" dirty="0"/>
              <a:t>create </a:t>
            </a:r>
            <a:r>
              <a:rPr lang="en-US" dirty="0" smtClean="0"/>
              <a:t>their </a:t>
            </a:r>
            <a:r>
              <a:rPr lang="en-US" dirty="0"/>
              <a:t>own homemade </a:t>
            </a:r>
            <a:r>
              <a:rPr lang="en-US" dirty="0" smtClean="0"/>
              <a:t>videos </a:t>
            </a:r>
            <a:r>
              <a:rPr lang="en-US" dirty="0"/>
              <a:t>to supplement </a:t>
            </a:r>
            <a:r>
              <a:rPr lang="en-US" dirty="0" smtClean="0"/>
              <a:t> </a:t>
            </a:r>
            <a:r>
              <a:rPr lang="en-US" dirty="0"/>
              <a:t>current teaching </a:t>
            </a:r>
            <a:r>
              <a:rPr lang="en-US" dirty="0" smtClean="0"/>
              <a:t>materials.</a:t>
            </a:r>
            <a:endParaRPr lang="en-US" dirty="0"/>
          </a:p>
          <a:p>
            <a:r>
              <a:rPr lang="en-US" dirty="0" smtClean="0">
                <a:hlinkClick r:id="rId3"/>
              </a:rPr>
              <a:t>http</a:t>
            </a:r>
            <a:r>
              <a:rPr lang="en-US" dirty="0">
                <a:hlinkClick r:id="rId3"/>
              </a:rPr>
              <a:t>://www.youtube.com/watch?v=_</a:t>
            </a:r>
            <a:r>
              <a:rPr lang="en-US" dirty="0" smtClean="0">
                <a:hlinkClick r:id="rId3"/>
              </a:rPr>
              <a:t>SEsHVo8r6Y</a:t>
            </a:r>
            <a:r>
              <a:rPr lang="en-US" dirty="0" smtClean="0"/>
              <a:t> (</a:t>
            </a:r>
            <a:r>
              <a:rPr lang="en-US" dirty="0" err="1" smtClean="0"/>
              <a:t>vamos</a:t>
            </a:r>
            <a:r>
              <a:rPr lang="en-US" dirty="0" smtClean="0"/>
              <a:t> de </a:t>
            </a:r>
            <a:r>
              <a:rPr lang="en-US" dirty="0" err="1" smtClean="0"/>
              <a:t>compras</a:t>
            </a:r>
            <a:r>
              <a:rPr lang="en-US" dirty="0" smtClean="0"/>
              <a:t>)</a:t>
            </a:r>
          </a:p>
          <a:p>
            <a:endParaRPr lang="en-US" dirty="0"/>
          </a:p>
          <a:p>
            <a:endParaRPr lang="en-US" dirty="0"/>
          </a:p>
        </p:txBody>
      </p:sp>
      <p:pic>
        <p:nvPicPr>
          <p:cNvPr id="43010" name="Picture 2" descr="http://www.techcgadgets.com/wp-content/uploads/2014/05/51X2QJAQX6L._SL160_.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7961" y="3352800"/>
            <a:ext cx="2475547" cy="3505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88764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495800"/>
            <a:ext cx="6781800" cy="1600200"/>
          </a:xfrm>
        </p:spPr>
        <p:txBody>
          <a:bodyPr>
            <a:normAutofit fontScale="90000"/>
          </a:bodyPr>
          <a:lstStyle/>
          <a:p>
            <a:r>
              <a:rPr lang="en-US" dirty="0"/>
              <a:t>Results: Affordable, Engaging, Manageable </a:t>
            </a:r>
          </a:p>
        </p:txBody>
      </p:sp>
      <p:sp>
        <p:nvSpPr>
          <p:cNvPr id="3" name="Content Placeholder 2"/>
          <p:cNvSpPr>
            <a:spLocks noGrp="1"/>
          </p:cNvSpPr>
          <p:nvPr>
            <p:ph idx="1"/>
          </p:nvPr>
        </p:nvSpPr>
        <p:spPr>
          <a:xfrm>
            <a:off x="228600" y="533400"/>
            <a:ext cx="8229600" cy="3886200"/>
          </a:xfrm>
        </p:spPr>
        <p:txBody>
          <a:bodyPr/>
          <a:lstStyle/>
          <a:p>
            <a:r>
              <a:rPr lang="en-US" dirty="0"/>
              <a:t>These home-made videos are cheaper to use than clips from </a:t>
            </a:r>
            <a:r>
              <a:rPr lang="en-US" dirty="0" smtClean="0"/>
              <a:t>existing commercial collections. </a:t>
            </a:r>
          </a:p>
          <a:p>
            <a:r>
              <a:rPr lang="en-US" dirty="0" smtClean="0"/>
              <a:t>The </a:t>
            </a:r>
            <a:r>
              <a:rPr lang="en-US" dirty="0"/>
              <a:t>multi-media nature of videos caters to today’s students’ multimodal learning </a:t>
            </a:r>
            <a:r>
              <a:rPr lang="en-US" dirty="0" smtClean="0"/>
              <a:t>styles. </a:t>
            </a:r>
            <a:endParaRPr lang="en-US" dirty="0"/>
          </a:p>
        </p:txBody>
      </p:sp>
      <p:pic>
        <p:nvPicPr>
          <p:cNvPr id="44034" name="Picture 2" descr="http://3.bp.blogspot.com/-kNSuNGG7wCA/TfoAG5ivU3I/AAAAAAAAAPw/nY93m8lxB_A/s1600/VAK+All+Cartoon+6+20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17739" y="3124200"/>
            <a:ext cx="2128720" cy="2990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66760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Meaningful and </a:t>
            </a:r>
            <a:br>
              <a:rPr lang="en-US" dirty="0" smtClean="0"/>
            </a:br>
            <a:r>
              <a:rPr lang="en-US" dirty="0" smtClean="0"/>
              <a:t>Relevant</a:t>
            </a:r>
            <a:endParaRPr lang="en-US" dirty="0"/>
          </a:p>
        </p:txBody>
      </p:sp>
      <p:sp>
        <p:nvSpPr>
          <p:cNvPr id="3" name="Content Placeholder 2"/>
          <p:cNvSpPr>
            <a:spLocks noGrp="1"/>
          </p:cNvSpPr>
          <p:nvPr>
            <p:ph idx="1"/>
          </p:nvPr>
        </p:nvSpPr>
        <p:spPr/>
        <p:txBody>
          <a:bodyPr/>
          <a:lstStyle/>
          <a:p>
            <a:r>
              <a:rPr lang="en-US" dirty="0" smtClean="0"/>
              <a:t>Film stimulates </a:t>
            </a:r>
            <a:r>
              <a:rPr lang="en-US" dirty="0"/>
              <a:t>the student viewer with verbal and non-verbal cues that help </a:t>
            </a:r>
            <a:r>
              <a:rPr lang="en-US" dirty="0" smtClean="0"/>
              <a:t>understand </a:t>
            </a:r>
            <a:r>
              <a:rPr lang="en-US" dirty="0"/>
              <a:t>the message, and thus motivate him or her to continue to struggle to comprehend.</a:t>
            </a:r>
          </a:p>
        </p:txBody>
      </p:sp>
      <p:pic>
        <p:nvPicPr>
          <p:cNvPr id="63490" name="Picture 2" descr="http://t2.gstatic.com/images?q=tbn:ANd9GcQ1RTsa039Cw5Z7vt1IXrlrFZfMA16lUDdzqu03-bPMh0i_IYXduZGjEoHQ">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3352800"/>
            <a:ext cx="2724150" cy="2724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8249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105400"/>
            <a:ext cx="6781800" cy="1600200"/>
          </a:xfrm>
        </p:spPr>
        <p:txBody>
          <a:bodyPr>
            <a:normAutofit fontScale="90000"/>
          </a:bodyPr>
          <a:lstStyle/>
          <a:p>
            <a:r>
              <a:rPr lang="en-US" sz="4000" dirty="0"/>
              <a:t>Why is it important to find good resources and materials?</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r>
              <a:rPr lang="en-US" sz="2800" dirty="0" smtClean="0"/>
              <a:t>The </a:t>
            </a:r>
            <a:r>
              <a:rPr lang="en-US" sz="2800" dirty="0"/>
              <a:t>use of </a:t>
            </a:r>
            <a:r>
              <a:rPr lang="en-US" sz="2800" dirty="0" smtClean="0"/>
              <a:t>AR </a:t>
            </a:r>
            <a:r>
              <a:rPr lang="en-US" sz="2800" dirty="0"/>
              <a:t>in teaching can help to create context within a lesson, thus facilitating language learning</a:t>
            </a:r>
            <a:r>
              <a:rPr lang="en-US" sz="2800" dirty="0" smtClean="0"/>
              <a:t>.</a:t>
            </a:r>
          </a:p>
          <a:p>
            <a:pPr marL="0" indent="0">
              <a:buNone/>
            </a:pPr>
            <a:endParaRPr lang="en-US" sz="2800" dirty="0"/>
          </a:p>
          <a:p>
            <a:endParaRPr lang="en-US" sz="2800" dirty="0" smtClean="0"/>
          </a:p>
        </p:txBody>
      </p:sp>
      <p:pic>
        <p:nvPicPr>
          <p:cNvPr id="65538" name="Picture 2" descr="http://www.readerkidz.com/wp-content/uploads/2010/07/teacherfile4c-by-Mark-A.-Hicks.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0" y="3733800"/>
            <a:ext cx="2133600" cy="2853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9413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8382000" cy="1600200"/>
          </a:xfrm>
        </p:spPr>
        <p:txBody>
          <a:bodyPr>
            <a:normAutofit fontScale="90000"/>
          </a:bodyPr>
          <a:lstStyle/>
          <a:p>
            <a:r>
              <a:rPr lang="en-US" dirty="0"/>
              <a:t>How to find Authentic Resources?</a:t>
            </a:r>
            <a:br>
              <a:rPr lang="en-US" dirty="0"/>
            </a:b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5338672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resources</a:t>
            </a:r>
            <a:endParaRPr lang="en-US" dirty="0"/>
          </a:p>
        </p:txBody>
      </p:sp>
      <p:sp>
        <p:nvSpPr>
          <p:cNvPr id="3" name="Content Placeholder 2"/>
          <p:cNvSpPr>
            <a:spLocks noGrp="1"/>
          </p:cNvSpPr>
          <p:nvPr>
            <p:ph idx="1"/>
          </p:nvPr>
        </p:nvSpPr>
        <p:spPr/>
        <p:txBody>
          <a:bodyPr>
            <a:normAutofit/>
          </a:bodyPr>
          <a:lstStyle/>
          <a:p>
            <a:r>
              <a:rPr lang="en-US" sz="4000" dirty="0"/>
              <a:t>Internet </a:t>
            </a:r>
            <a:r>
              <a:rPr lang="en-US" sz="4000" dirty="0" smtClean="0"/>
              <a:t> is an </a:t>
            </a:r>
            <a:r>
              <a:rPr lang="en-US" sz="4000" dirty="0"/>
              <a:t>extension of the world that we live in, an extension that brings the world to our </a:t>
            </a:r>
            <a:r>
              <a:rPr lang="en-US" sz="4000" dirty="0" smtClean="0"/>
              <a:t>fingertips.</a:t>
            </a:r>
            <a:endParaRPr lang="en-US" sz="4000" dirty="0"/>
          </a:p>
        </p:txBody>
      </p:sp>
      <p:pic>
        <p:nvPicPr>
          <p:cNvPr id="35842" name="Picture 2" descr="http://www.robertbernhardt.com/img/internet-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3200400"/>
            <a:ext cx="2974975" cy="2153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0073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7772400" cy="1600200"/>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a:xfrm>
            <a:off x="304800" y="685800"/>
            <a:ext cx="8534400" cy="3886200"/>
          </a:xfrm>
        </p:spPr>
        <p:txBody>
          <a:bodyPr/>
          <a:lstStyle/>
          <a:p>
            <a:r>
              <a:rPr lang="en-US" sz="3600" dirty="0"/>
              <a:t>Finding and collecting resources is an ongoing process for a </a:t>
            </a:r>
            <a:r>
              <a:rPr lang="en-US" sz="3600" dirty="0" smtClean="0"/>
              <a:t>teacher.</a:t>
            </a:r>
          </a:p>
          <a:p>
            <a:r>
              <a:rPr lang="en-US" sz="3600" dirty="0"/>
              <a:t>However, finding ‘good’ resources can be a challenge, especially if one is unaware of where to look. </a:t>
            </a:r>
          </a:p>
          <a:p>
            <a:pPr marL="0" indent="0">
              <a:buNone/>
            </a:pPr>
            <a:r>
              <a:rPr lang="en-US" sz="3600" dirty="0" smtClean="0"/>
              <a:t> </a:t>
            </a:r>
          </a:p>
          <a:p>
            <a:endParaRPr lang="en-US" dirty="0" smtClean="0"/>
          </a:p>
        </p:txBody>
      </p:sp>
      <p:pic>
        <p:nvPicPr>
          <p:cNvPr id="64514" name="Picture 2" descr="http://www.lauracandler.com/images/onlinefilecabine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3581400"/>
            <a:ext cx="2371725" cy="2898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923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 Authentic versus pedagogical</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9399195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find AR?</a:t>
            </a:r>
            <a:endParaRPr lang="en-US" dirty="0"/>
          </a:p>
        </p:txBody>
      </p:sp>
      <p:sp>
        <p:nvSpPr>
          <p:cNvPr id="3" name="Content Placeholder 2"/>
          <p:cNvSpPr>
            <a:spLocks noGrp="1"/>
          </p:cNvSpPr>
          <p:nvPr>
            <p:ph idx="1"/>
          </p:nvPr>
        </p:nvSpPr>
        <p:spPr/>
        <p:txBody>
          <a:bodyPr>
            <a:normAutofit/>
          </a:bodyPr>
          <a:lstStyle/>
          <a:p>
            <a:r>
              <a:rPr lang="en-US" b="1" dirty="0"/>
              <a:t>Search Engines</a:t>
            </a:r>
            <a:endParaRPr lang="en-US" dirty="0"/>
          </a:p>
          <a:p>
            <a:pPr marL="0" indent="0">
              <a:buNone/>
            </a:pPr>
            <a:endParaRPr lang="en-US" dirty="0"/>
          </a:p>
          <a:p>
            <a:r>
              <a:rPr lang="en-US" dirty="0"/>
              <a:t>The Web has numerous search engines (e.g., Yahoo, </a:t>
            </a:r>
            <a:r>
              <a:rPr lang="en-US" dirty="0" err="1"/>
              <a:t>Altavista</a:t>
            </a:r>
            <a:r>
              <a:rPr lang="en-US" dirty="0"/>
              <a:t>, </a:t>
            </a:r>
            <a:r>
              <a:rPr lang="en-US" dirty="0" smtClean="0"/>
              <a:t>Google. </a:t>
            </a:r>
          </a:p>
          <a:p>
            <a:r>
              <a:rPr lang="en-US" dirty="0"/>
              <a:t>L</a:t>
            </a:r>
            <a:r>
              <a:rPr lang="en-US" dirty="0" smtClean="0"/>
              <a:t>anguage </a:t>
            </a:r>
            <a:r>
              <a:rPr lang="en-US" dirty="0"/>
              <a:t>specific engines (e.g., </a:t>
            </a:r>
            <a:r>
              <a:rPr lang="en-US" dirty="0" err="1"/>
              <a:t>Olé</a:t>
            </a:r>
            <a:r>
              <a:rPr lang="en-US" dirty="0"/>
              <a:t>, </a:t>
            </a:r>
            <a:r>
              <a:rPr lang="en-US" dirty="0" err="1"/>
              <a:t>Encuéntrelo</a:t>
            </a:r>
            <a:r>
              <a:rPr lang="en-US" dirty="0"/>
              <a:t>, Crawler.de </a:t>
            </a:r>
            <a:r>
              <a:rPr lang="en-US" dirty="0" err="1"/>
              <a:t>Suche</a:t>
            </a:r>
            <a:r>
              <a:rPr lang="en-US" dirty="0"/>
              <a:t>, Il </a:t>
            </a:r>
            <a:r>
              <a:rPr lang="en-US" dirty="0" err="1"/>
              <a:t>ragno</a:t>
            </a:r>
            <a:r>
              <a:rPr lang="en-US" dirty="0"/>
              <a:t> </a:t>
            </a:r>
            <a:r>
              <a:rPr lang="en-US" dirty="0" err="1"/>
              <a:t>italiano</a:t>
            </a:r>
            <a:r>
              <a:rPr lang="en-US" dirty="0"/>
              <a:t>, LOKACE, ECILA, SAPO), all of these tools work well for many languages. </a:t>
            </a:r>
          </a:p>
          <a:p>
            <a:endParaRPr lang="en-US" dirty="0"/>
          </a:p>
        </p:txBody>
      </p:sp>
    </p:spTree>
    <p:extLst>
      <p:ext uri="{BB962C8B-B14F-4D97-AF65-F5344CB8AC3E}">
        <p14:creationId xmlns:p14="http://schemas.microsoft.com/office/powerpoint/2010/main" val="5280022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800600"/>
            <a:ext cx="8382000" cy="1600200"/>
          </a:xfrm>
        </p:spPr>
        <p:txBody>
          <a:bodyPr>
            <a:normAutofit fontScale="90000"/>
          </a:bodyPr>
          <a:lstStyle/>
          <a:p>
            <a:r>
              <a:rPr lang="en-US" dirty="0"/>
              <a:t>Where can I find resources?</a:t>
            </a:r>
            <a:br>
              <a:rPr lang="en-US" dirty="0"/>
            </a:br>
            <a:endParaRPr lang="en-US" dirty="0"/>
          </a:p>
        </p:txBody>
      </p:sp>
      <p:sp>
        <p:nvSpPr>
          <p:cNvPr id="3" name="Content Placeholder 2"/>
          <p:cNvSpPr>
            <a:spLocks noGrp="1"/>
          </p:cNvSpPr>
          <p:nvPr>
            <p:ph idx="1"/>
          </p:nvPr>
        </p:nvSpPr>
        <p:spPr>
          <a:xfrm>
            <a:off x="152400" y="304800"/>
            <a:ext cx="8686800" cy="4267200"/>
          </a:xfrm>
        </p:spPr>
        <p:txBody>
          <a:bodyPr>
            <a:normAutofit/>
          </a:bodyPr>
          <a:lstStyle/>
          <a:p>
            <a:pPr marL="0" indent="0">
              <a:buNone/>
            </a:pPr>
            <a:r>
              <a:rPr lang="en-US" dirty="0" smtClean="0"/>
              <a:t> </a:t>
            </a:r>
          </a:p>
          <a:p>
            <a:r>
              <a:rPr lang="en-US" dirty="0" smtClean="0"/>
              <a:t>Be </a:t>
            </a:r>
            <a:r>
              <a:rPr lang="en-US" dirty="0"/>
              <a:t>on the lookout for everyday materials when traveling abroad. </a:t>
            </a:r>
            <a:r>
              <a:rPr lang="en-US" dirty="0" smtClean="0"/>
              <a:t>E.g.  </a:t>
            </a:r>
            <a:r>
              <a:rPr lang="en-US" dirty="0"/>
              <a:t>a metro map, a museum </a:t>
            </a:r>
            <a:r>
              <a:rPr lang="en-US" dirty="0" smtClean="0"/>
              <a:t>brochure, etc.</a:t>
            </a:r>
          </a:p>
          <a:p>
            <a:endParaRPr lang="en-US" dirty="0"/>
          </a:p>
          <a:p>
            <a:endParaRPr lang="en-US" dirty="0" smtClean="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5600" y="2867025"/>
            <a:ext cx="1828800" cy="1704975"/>
          </a:xfrm>
          <a:prstGeom prst="rect">
            <a:avLst/>
          </a:prstGeom>
        </p:spPr>
      </p:pic>
    </p:spTree>
    <p:extLst>
      <p:ext uri="{BB962C8B-B14F-4D97-AF65-F5344CB8AC3E}">
        <p14:creationId xmlns:p14="http://schemas.microsoft.com/office/powerpoint/2010/main" val="40388167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Libraries</a:t>
            </a:r>
            <a:endParaRPr lang="en-US" dirty="0"/>
          </a:p>
        </p:txBody>
      </p:sp>
      <p:sp>
        <p:nvSpPr>
          <p:cNvPr id="3" name="Content Placeholder 2"/>
          <p:cNvSpPr>
            <a:spLocks noGrp="1"/>
          </p:cNvSpPr>
          <p:nvPr>
            <p:ph idx="1"/>
          </p:nvPr>
        </p:nvSpPr>
        <p:spPr/>
        <p:txBody>
          <a:bodyPr/>
          <a:lstStyle/>
          <a:p>
            <a:r>
              <a:rPr lang="en-US" dirty="0"/>
              <a:t>Investigate the libraries in your area for books, </a:t>
            </a:r>
            <a:r>
              <a:rPr lang="en-US" dirty="0" err="1"/>
              <a:t>dvds</a:t>
            </a:r>
            <a:r>
              <a:rPr lang="en-US" dirty="0"/>
              <a:t>, videos, cassettes and </a:t>
            </a:r>
            <a:r>
              <a:rPr lang="en-US" dirty="0" err="1"/>
              <a:t>cds</a:t>
            </a:r>
            <a:r>
              <a:rPr lang="en-US" dirty="0"/>
              <a:t>; many libraries have large foreign language sections. </a:t>
            </a:r>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7400" y="3505200"/>
            <a:ext cx="2987644" cy="2454998"/>
          </a:xfrm>
          <a:prstGeom prst="rect">
            <a:avLst/>
          </a:prstGeom>
        </p:spPr>
      </p:pic>
    </p:spTree>
    <p:extLst>
      <p:ext uri="{BB962C8B-B14F-4D97-AF65-F5344CB8AC3E}">
        <p14:creationId xmlns:p14="http://schemas.microsoft.com/office/powerpoint/2010/main" val="25487976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7924800" cy="1600200"/>
          </a:xfrm>
        </p:spPr>
        <p:txBody>
          <a:bodyPr>
            <a:normAutofit fontScale="90000"/>
          </a:bodyPr>
          <a:lstStyle/>
          <a:p>
            <a:r>
              <a:rPr lang="en-US" dirty="0"/>
              <a:t>Heritage Language Programs</a:t>
            </a:r>
          </a:p>
        </p:txBody>
      </p:sp>
      <p:sp>
        <p:nvSpPr>
          <p:cNvPr id="3" name="Content Placeholder 2"/>
          <p:cNvSpPr>
            <a:spLocks noGrp="1"/>
          </p:cNvSpPr>
          <p:nvPr>
            <p:ph idx="1"/>
          </p:nvPr>
        </p:nvSpPr>
        <p:spPr/>
        <p:txBody>
          <a:bodyPr/>
          <a:lstStyle/>
          <a:p>
            <a:r>
              <a:rPr lang="en-US" dirty="0"/>
              <a:t>Many communities have Heritage Language Programs staffed by native speakers; they are often very willing to share resources or even to come visit the class to promote the language.</a:t>
            </a:r>
          </a:p>
          <a:p>
            <a:endParaRPr lang="en-US" dirty="0"/>
          </a:p>
          <a:p>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1256" y="3200400"/>
            <a:ext cx="1304544" cy="1950720"/>
          </a:xfrm>
          <a:prstGeom prst="rect">
            <a:avLst/>
          </a:prstGeom>
        </p:spPr>
      </p:pic>
    </p:spTree>
    <p:extLst>
      <p:ext uri="{BB962C8B-B14F-4D97-AF65-F5344CB8AC3E}">
        <p14:creationId xmlns:p14="http://schemas.microsoft.com/office/powerpoint/2010/main" val="12448785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029200"/>
            <a:ext cx="6781800" cy="1600200"/>
          </a:xfrm>
        </p:spPr>
        <p:txBody>
          <a:bodyPr>
            <a:normAutofit fontScale="90000"/>
          </a:bodyPr>
          <a:lstStyle/>
          <a:p>
            <a:r>
              <a:rPr lang="en-US" dirty="0" smtClean="0"/>
              <a:t>Remote Access to Libraries and Databases</a:t>
            </a:r>
            <a:br>
              <a:rPr lang="en-US" dirty="0" smtClean="0"/>
            </a:br>
            <a:endParaRPr lang="en-US" dirty="0"/>
          </a:p>
        </p:txBody>
      </p:sp>
      <p:sp>
        <p:nvSpPr>
          <p:cNvPr id="3" name="Content Placeholder 2"/>
          <p:cNvSpPr>
            <a:spLocks noGrp="1"/>
          </p:cNvSpPr>
          <p:nvPr>
            <p:ph idx="1"/>
          </p:nvPr>
        </p:nvSpPr>
        <p:spPr>
          <a:xfrm>
            <a:off x="228600" y="685800"/>
            <a:ext cx="8763000" cy="3886200"/>
          </a:xfrm>
        </p:spPr>
        <p:txBody>
          <a:bodyPr>
            <a:normAutofit/>
          </a:bodyPr>
          <a:lstStyle/>
          <a:p>
            <a:pPr marL="0" indent="0">
              <a:buNone/>
            </a:pPr>
            <a:r>
              <a:rPr lang="en-US" dirty="0" smtClean="0"/>
              <a:t>The </a:t>
            </a:r>
            <a:r>
              <a:rPr lang="en-US" dirty="0"/>
              <a:t>ERIC </a:t>
            </a:r>
            <a:r>
              <a:rPr lang="en-US" dirty="0" smtClean="0">
                <a:hlinkClick r:id="rId2"/>
              </a:rPr>
              <a:t>http</a:t>
            </a:r>
            <a:r>
              <a:rPr lang="en-US" dirty="0">
                <a:hlinkClick r:id="rId2"/>
              </a:rPr>
              <a:t>://</a:t>
            </a:r>
            <a:r>
              <a:rPr lang="en-US" dirty="0" smtClean="0">
                <a:hlinkClick r:id="rId2"/>
              </a:rPr>
              <a:t>www.eric.ed.gov/searchdb/searchdb.html</a:t>
            </a:r>
            <a:r>
              <a:rPr lang="en-US" dirty="0"/>
              <a:t> </a:t>
            </a:r>
            <a:endParaRPr lang="en-US" dirty="0" smtClean="0"/>
          </a:p>
          <a:p>
            <a:pPr marL="0" indent="0">
              <a:buNone/>
            </a:pPr>
            <a:endParaRPr lang="en-US" dirty="0"/>
          </a:p>
          <a:p>
            <a:pPr marL="0" indent="0">
              <a:buNone/>
            </a:pPr>
            <a:r>
              <a:rPr lang="en-US" dirty="0" smtClean="0"/>
              <a:t>Databases </a:t>
            </a:r>
            <a:r>
              <a:rPr lang="en-US" dirty="0"/>
              <a:t>of lesson plans and teaching resources, like RETANET at </a:t>
            </a:r>
            <a:r>
              <a:rPr lang="en-US" dirty="0">
                <a:hlinkClick r:id="rId3"/>
              </a:rPr>
              <a:t>http://ladb.unm.edu/retanet/</a:t>
            </a:r>
            <a:r>
              <a:rPr lang="en-US" dirty="0"/>
              <a:t> for Latin America</a:t>
            </a:r>
            <a:r>
              <a:rPr lang="en-US" dirty="0" smtClean="0"/>
              <a:t>.</a:t>
            </a:r>
          </a:p>
          <a:p>
            <a:pPr marL="0" indent="0">
              <a:buNone/>
            </a:pPr>
            <a:endParaRPr lang="en-US" dirty="0"/>
          </a:p>
          <a:p>
            <a:pPr marL="0" indent="0">
              <a:buNone/>
            </a:pPr>
            <a:r>
              <a:rPr lang="en-US" dirty="0" smtClean="0"/>
              <a:t>Discovery Education.</a:t>
            </a:r>
            <a:endParaRPr lang="en-US" dirty="0"/>
          </a:p>
          <a:p>
            <a:endParaRPr lang="en-US" dirty="0"/>
          </a:p>
        </p:txBody>
      </p:sp>
      <p:pic>
        <p:nvPicPr>
          <p:cNvPr id="47106" name="Picture 2" descr="http://www.baycountylibrary.org/wp-content/uploads/Business-Database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3048000"/>
            <a:ext cx="2913017" cy="2124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7693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281863"/>
            <a:ext cx="6781800" cy="1600200"/>
          </a:xfrm>
        </p:spPr>
        <p:txBody>
          <a:bodyPr>
            <a:normAutofit fontScale="90000"/>
          </a:bodyPr>
          <a:lstStyle/>
          <a:p>
            <a:r>
              <a:rPr lang="en-US" dirty="0" smtClean="0"/>
              <a:t>Where to find resources?</a:t>
            </a:r>
            <a:br>
              <a:rPr lang="en-US" dirty="0" smtClean="0"/>
            </a:br>
            <a:endParaRPr lang="en-US" dirty="0"/>
          </a:p>
        </p:txBody>
      </p:sp>
      <p:sp>
        <p:nvSpPr>
          <p:cNvPr id="3" name="Content Placeholder 2"/>
          <p:cNvSpPr>
            <a:spLocks noGrp="1"/>
          </p:cNvSpPr>
          <p:nvPr>
            <p:ph idx="1"/>
          </p:nvPr>
        </p:nvSpPr>
        <p:spPr>
          <a:xfrm>
            <a:off x="76200" y="685800"/>
            <a:ext cx="9067800" cy="4572000"/>
          </a:xfrm>
        </p:spPr>
        <p:txBody>
          <a:bodyPr>
            <a:normAutofit/>
          </a:bodyPr>
          <a:lstStyle/>
          <a:p>
            <a:r>
              <a:rPr lang="en-US" dirty="0">
                <a:hlinkClick r:id="rId2"/>
              </a:rPr>
              <a:t>http://www.coerll.utexas.edu/coerll</a:t>
            </a:r>
            <a:r>
              <a:rPr lang="en-US" dirty="0" smtClean="0">
                <a:hlinkClick r:id="rId2"/>
              </a:rPr>
              <a:t>/</a:t>
            </a:r>
            <a:endParaRPr lang="en-US" dirty="0" smtClean="0"/>
          </a:p>
          <a:p>
            <a:endParaRPr lang="en-US" dirty="0" smtClean="0"/>
          </a:p>
          <a:p>
            <a:r>
              <a:rPr lang="en-US" dirty="0"/>
              <a:t>The Center for Open Educational Resources &amp; Language Learning (COERLL) is one of 15 </a:t>
            </a:r>
            <a:r>
              <a:rPr lang="en-US" dirty="0">
                <a:hlinkClick r:id="rId3"/>
              </a:rPr>
              <a:t>National Foreign Language Resource </a:t>
            </a:r>
            <a:r>
              <a:rPr lang="en-US" dirty="0" err="1">
                <a:hlinkClick r:id="rId3"/>
              </a:rPr>
              <a:t>Centers</a:t>
            </a:r>
            <a:r>
              <a:rPr lang="en-US" dirty="0" err="1"/>
              <a:t>funded</a:t>
            </a:r>
            <a:r>
              <a:rPr lang="en-US" dirty="0"/>
              <a:t> by the US Department of Education</a:t>
            </a:r>
            <a:r>
              <a:rPr lang="en-US" dirty="0" smtClean="0"/>
              <a:t>.</a:t>
            </a:r>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955832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81000" y="685800"/>
            <a:ext cx="7924800" cy="3886200"/>
          </a:xfrm>
        </p:spPr>
        <p:txBody>
          <a:bodyPr>
            <a:normAutofit/>
          </a:bodyPr>
          <a:lstStyle/>
          <a:p>
            <a:r>
              <a:rPr lang="en-US" dirty="0" smtClean="0"/>
              <a:t>In </a:t>
            </a:r>
            <a:r>
              <a:rPr lang="en-US" dirty="0"/>
              <a:t>1990, the Department of Education established the first Language Resource Centers (LRCs) at US universities in response to the growing national need for expertise and competence in foreign languages. </a:t>
            </a:r>
            <a:r>
              <a:rPr lang="en-US" dirty="0" smtClean="0"/>
              <a:t>15 centers in the country.</a:t>
            </a:r>
          </a:p>
          <a:p>
            <a:r>
              <a:rPr lang="en-US" dirty="0">
                <a:hlinkClick r:id="rId2"/>
              </a:rPr>
              <a:t>http://www.nflrc.org/</a:t>
            </a:r>
            <a:endParaRPr lang="en-US" dirty="0"/>
          </a:p>
          <a:p>
            <a:r>
              <a:rPr lang="en-US" dirty="0" smtClean="0">
                <a:hlinkClick r:id="rId3"/>
              </a:rPr>
              <a:t>http</a:t>
            </a:r>
            <a:r>
              <a:rPr lang="en-US" dirty="0">
                <a:hlinkClick r:id="rId3"/>
              </a:rPr>
              <a:t>://</a:t>
            </a:r>
            <a:r>
              <a:rPr lang="en-US" dirty="0" smtClean="0">
                <a:hlinkClick r:id="rId3"/>
              </a:rPr>
              <a:t>www.nflrc.org/lrcs.php</a:t>
            </a:r>
            <a:endParaRPr lang="en-US" dirty="0" smtClean="0"/>
          </a:p>
          <a:p>
            <a:endParaRPr lang="en-US" dirty="0"/>
          </a:p>
        </p:txBody>
      </p:sp>
      <p:pic>
        <p:nvPicPr>
          <p:cNvPr id="48130" name="Picture 2" descr="http://www.hlregulation.com/files/2012/05/department_of_educati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2819400"/>
            <a:ext cx="32004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79278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resources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4136642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Pinterest</a:t>
            </a:r>
            <a:endParaRPr lang="en-US" dirty="0"/>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517" t="28505" r="32126" b="27725"/>
          <a:stretch/>
        </p:blipFill>
        <p:spPr bwMode="auto">
          <a:xfrm>
            <a:off x="457200" y="762000"/>
            <a:ext cx="7848600" cy="3752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87743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76180"/>
            <a:ext cx="6781800" cy="1600200"/>
          </a:xfrm>
        </p:spPr>
        <p:txBody>
          <a:bodyPr/>
          <a:lstStyle/>
          <a:p>
            <a:r>
              <a:rPr lang="en-US" dirty="0" smtClean="0"/>
              <a:t>Virtual immersion </a:t>
            </a:r>
            <a:endParaRPr lang="en-US" dirty="0"/>
          </a:p>
        </p:txBody>
      </p:sp>
      <p:sp>
        <p:nvSpPr>
          <p:cNvPr id="3" name="Content Placeholder 2"/>
          <p:cNvSpPr>
            <a:spLocks noGrp="1"/>
          </p:cNvSpPr>
          <p:nvPr>
            <p:ph idx="1"/>
          </p:nvPr>
        </p:nvSpPr>
        <p:spPr>
          <a:xfrm>
            <a:off x="342900" y="-228600"/>
            <a:ext cx="7848600" cy="3886200"/>
          </a:xfrm>
        </p:spPr>
        <p:txBody>
          <a:bodyPr/>
          <a:lstStyle/>
          <a:p>
            <a:r>
              <a:rPr lang="en-US" dirty="0" smtClean="0"/>
              <a:t>Encourage virtual language immersion</a:t>
            </a:r>
            <a:r>
              <a:rPr lang="en-US" dirty="0"/>
              <a:t> </a:t>
            </a:r>
            <a:r>
              <a:rPr lang="en-US" dirty="0" smtClean="0"/>
              <a:t>experiences </a:t>
            </a:r>
            <a:r>
              <a:rPr lang="en-US" dirty="0"/>
              <a:t>by </a:t>
            </a:r>
            <a:r>
              <a:rPr lang="en-US" dirty="0" smtClean="0"/>
              <a:t>inviting students to set all their </a:t>
            </a:r>
            <a:r>
              <a:rPr lang="en-US" dirty="0"/>
              <a:t>devices and media to </a:t>
            </a:r>
            <a:r>
              <a:rPr lang="en-US" dirty="0" smtClean="0"/>
              <a:t>the target language. iPhone</a:t>
            </a:r>
            <a:r>
              <a:rPr lang="en-US" dirty="0"/>
              <a:t>, iPod, </a:t>
            </a:r>
            <a:r>
              <a:rPr lang="en-US" dirty="0" err="1"/>
              <a:t>iPad</a:t>
            </a:r>
            <a:r>
              <a:rPr lang="en-US" dirty="0"/>
              <a:t>, camera, computer, radio, television, websites, music, movies, ATM and self-checkout at Home Depot.</a:t>
            </a:r>
          </a:p>
        </p:txBody>
      </p:sp>
      <p:pic>
        <p:nvPicPr>
          <p:cNvPr id="68610" name="Picture 2" descr="http://karthikeyananbarasan.files.wordpress.com/2012/03/image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0800" y="2810859"/>
            <a:ext cx="4419600" cy="2675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2501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Descriptions</a:t>
            </a:r>
            <a:endParaRPr lang="en-US" dirty="0"/>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719" r="17193" b="10924"/>
          <a:stretch/>
        </p:blipFill>
        <p:spPr bwMode="auto">
          <a:xfrm>
            <a:off x="0" y="609600"/>
            <a:ext cx="8995610" cy="389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62380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660" r="1587" b="5321"/>
          <a:stretch/>
        </p:blipFill>
        <p:spPr bwMode="auto">
          <a:xfrm>
            <a:off x="152400" y="457200"/>
            <a:ext cx="8773886"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504492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6200"/>
            <a:ext cx="9029700" cy="662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0701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Children’s books/poems:</a:t>
            </a:r>
            <a:br>
              <a:rPr lang="en-US" dirty="0"/>
            </a:br>
            <a:r>
              <a:rPr lang="en-US" sz="1300" dirty="0"/>
              <a:t>http://rafaelpombo.co/infantil/cuentos-pintados/rinrin-renacuajo/cuento-rinrin-renacuajo/</a:t>
            </a:r>
          </a:p>
        </p:txBody>
      </p:sp>
      <p:sp>
        <p:nvSpPr>
          <p:cNvPr id="3" name="Content Placeholder 2"/>
          <p:cNvSpPr>
            <a:spLocks noGrp="1"/>
          </p:cNvSpPr>
          <p:nvPr>
            <p:ph idx="1"/>
          </p:nvPr>
        </p:nvSpPr>
        <p:spPr/>
        <p:txBody>
          <a:bodyPr/>
          <a:lstStyle/>
          <a:p>
            <a:endParaRPr lang="en-US" dirty="0"/>
          </a:p>
        </p:txBody>
      </p:sp>
      <p:pic>
        <p:nvPicPr>
          <p:cNvPr id="78850" name="Picture 2" descr="http://4.bp.blogspot.com/-7qCyFm-y_T4/UkhvSc_BDAI/AAAAAAAAACM/2xPDxF2one0/s1600/will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457200"/>
            <a:ext cx="4419600" cy="4813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901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49" y="5435079"/>
            <a:ext cx="6781800" cy="1600200"/>
          </a:xfrm>
        </p:spPr>
        <p:txBody>
          <a:bodyPr>
            <a:normAutofit/>
          </a:bodyPr>
          <a:lstStyle/>
          <a:p>
            <a:r>
              <a:rPr lang="en-US" sz="3600" b="1" dirty="0"/>
              <a:t>Rafael </a:t>
            </a:r>
            <a:r>
              <a:rPr lang="en-US" sz="3600" b="1" dirty="0" smtClean="0"/>
              <a:t>Pombo La </a:t>
            </a:r>
            <a:r>
              <a:rPr lang="en-US" sz="3600" b="1" dirty="0" err="1"/>
              <a:t>pobre</a:t>
            </a:r>
            <a:r>
              <a:rPr lang="en-US" sz="3600" b="1" dirty="0"/>
              <a:t> </a:t>
            </a:r>
            <a:r>
              <a:rPr lang="en-US" sz="3600" b="1" dirty="0" err="1"/>
              <a:t>viejecita</a:t>
            </a:r>
            <a:r>
              <a:rPr lang="en-US" sz="3600" b="1" dirty="0"/>
              <a:t/>
            </a:r>
            <a:br>
              <a:rPr lang="en-US" sz="3600" b="1" dirty="0"/>
            </a:br>
            <a:endParaRPr lang="en-US" sz="3600" dirty="0"/>
          </a:p>
        </p:txBody>
      </p:sp>
      <p:sp>
        <p:nvSpPr>
          <p:cNvPr id="3" name="Content Placeholder 2"/>
          <p:cNvSpPr>
            <a:spLocks noGrp="1"/>
          </p:cNvSpPr>
          <p:nvPr>
            <p:ph sz="half" idx="1"/>
          </p:nvPr>
        </p:nvSpPr>
        <p:spPr>
          <a:xfrm>
            <a:off x="304800" y="1066800"/>
            <a:ext cx="4114800" cy="4495800"/>
          </a:xfrm>
        </p:spPr>
        <p:txBody>
          <a:bodyPr>
            <a:noAutofit/>
          </a:bodyPr>
          <a:lstStyle/>
          <a:p>
            <a:r>
              <a:rPr lang="es-ES" sz="1200" dirty="0"/>
              <a:t>Érase una viejecita </a:t>
            </a:r>
            <a:br>
              <a:rPr lang="es-ES" sz="1200" dirty="0"/>
            </a:br>
            <a:r>
              <a:rPr lang="es-ES" sz="1200" dirty="0"/>
              <a:t>Sin nadita que comer </a:t>
            </a:r>
            <a:br>
              <a:rPr lang="es-ES" sz="1200" dirty="0"/>
            </a:br>
            <a:r>
              <a:rPr lang="es-ES" sz="1200" dirty="0"/>
              <a:t>Sino carnes, frutas, dulces, </a:t>
            </a:r>
            <a:br>
              <a:rPr lang="es-ES" sz="1200" dirty="0"/>
            </a:br>
            <a:r>
              <a:rPr lang="es-ES" sz="1200" dirty="0"/>
              <a:t>Tortas, huevos, pan y pez</a:t>
            </a:r>
            <a:br>
              <a:rPr lang="es-ES" sz="1200" dirty="0"/>
            </a:br>
            <a:r>
              <a:rPr lang="es-ES" sz="1200" dirty="0"/>
              <a:t/>
            </a:r>
            <a:br>
              <a:rPr lang="es-ES" sz="1200" dirty="0"/>
            </a:br>
            <a:r>
              <a:rPr lang="es-ES" sz="1200" dirty="0"/>
              <a:t>Bebía caldo, chocolate, </a:t>
            </a:r>
            <a:br>
              <a:rPr lang="es-ES" sz="1200" dirty="0"/>
            </a:br>
            <a:r>
              <a:rPr lang="es-ES" sz="1200" dirty="0"/>
              <a:t>Leche, vino, té y café, </a:t>
            </a:r>
            <a:br>
              <a:rPr lang="es-ES" sz="1200" dirty="0"/>
            </a:br>
            <a:r>
              <a:rPr lang="es-ES" sz="1200" dirty="0"/>
              <a:t>Y la pobre no encontraba </a:t>
            </a:r>
            <a:br>
              <a:rPr lang="es-ES" sz="1200" dirty="0"/>
            </a:br>
            <a:r>
              <a:rPr lang="es-ES" sz="1200" dirty="0"/>
              <a:t>Qué comer ni qué beber.</a:t>
            </a:r>
            <a:br>
              <a:rPr lang="es-ES" sz="1200" dirty="0"/>
            </a:br>
            <a:r>
              <a:rPr lang="es-ES" sz="1200" dirty="0"/>
              <a:t/>
            </a:r>
            <a:br>
              <a:rPr lang="es-ES" sz="1200" dirty="0"/>
            </a:br>
            <a:r>
              <a:rPr lang="es-ES" sz="1200" dirty="0"/>
              <a:t>Y esta vieja no tenía </a:t>
            </a:r>
            <a:br>
              <a:rPr lang="es-ES" sz="1200" dirty="0"/>
            </a:br>
            <a:r>
              <a:rPr lang="es-ES" sz="1200" dirty="0"/>
              <a:t>Ni un ranchito en que vivir </a:t>
            </a:r>
            <a:br>
              <a:rPr lang="es-ES" sz="1200" dirty="0"/>
            </a:br>
            <a:r>
              <a:rPr lang="es-ES" sz="1200" dirty="0"/>
              <a:t>Fuera de una casa grande </a:t>
            </a:r>
            <a:br>
              <a:rPr lang="es-ES" sz="1200" dirty="0"/>
            </a:br>
            <a:r>
              <a:rPr lang="es-ES" sz="1200" dirty="0"/>
              <a:t>Con su huerta y su jardín</a:t>
            </a:r>
            <a:br>
              <a:rPr lang="es-ES" sz="1200" dirty="0"/>
            </a:br>
            <a:r>
              <a:rPr lang="es-ES" sz="1200" dirty="0"/>
              <a:t/>
            </a:r>
            <a:br>
              <a:rPr lang="es-ES" sz="1200" dirty="0"/>
            </a:br>
            <a:r>
              <a:rPr lang="es-ES" sz="1200" dirty="0"/>
              <a:t>Nadie, nadie la cuidaba </a:t>
            </a:r>
            <a:br>
              <a:rPr lang="es-ES" sz="1200" dirty="0"/>
            </a:br>
            <a:r>
              <a:rPr lang="es-ES" sz="1200" dirty="0"/>
              <a:t>Sino Andrés y Juan y Gil </a:t>
            </a:r>
            <a:br>
              <a:rPr lang="es-ES" sz="1200" dirty="0"/>
            </a:br>
            <a:r>
              <a:rPr lang="es-ES" sz="1200" dirty="0"/>
              <a:t>Y ocho criados y dos pajes </a:t>
            </a:r>
            <a:br>
              <a:rPr lang="es-ES" sz="1200" dirty="0"/>
            </a:br>
            <a:r>
              <a:rPr lang="es-ES" sz="1200" dirty="0"/>
              <a:t>De librea y corbatín</a:t>
            </a:r>
            <a:br>
              <a:rPr lang="es-ES" sz="1200" dirty="0"/>
            </a:br>
            <a:r>
              <a:rPr lang="es-ES" sz="1200" dirty="0"/>
              <a:t/>
            </a:r>
            <a:br>
              <a:rPr lang="es-ES" sz="1200" dirty="0"/>
            </a:br>
            <a:r>
              <a:rPr lang="es-ES" sz="1200" dirty="0"/>
              <a:t>Nunca tuvo en qué sentarse </a:t>
            </a:r>
            <a:br>
              <a:rPr lang="es-ES" sz="1200" dirty="0"/>
            </a:br>
            <a:r>
              <a:rPr lang="es-ES" sz="1200" dirty="0"/>
              <a:t>Sino sillas y sofás </a:t>
            </a:r>
            <a:br>
              <a:rPr lang="es-ES" sz="1200" dirty="0"/>
            </a:br>
            <a:r>
              <a:rPr lang="es-ES" sz="1200" dirty="0"/>
              <a:t>Con banquitos y cojines </a:t>
            </a:r>
            <a:br>
              <a:rPr lang="es-ES" sz="1200" dirty="0"/>
            </a:br>
            <a:r>
              <a:rPr lang="es-ES" sz="1200" dirty="0"/>
              <a:t>Y resorte al espaldar</a:t>
            </a:r>
            <a:br>
              <a:rPr lang="es-ES" sz="1200" dirty="0"/>
            </a:br>
            <a:r>
              <a:rPr lang="es-ES" sz="1200" dirty="0"/>
              <a:t/>
            </a:r>
            <a:br>
              <a:rPr lang="es-ES" sz="1200" dirty="0"/>
            </a:br>
            <a:r>
              <a:rPr lang="es-ES" sz="1200" dirty="0"/>
              <a:t>Ni otra cama que una grande </a:t>
            </a:r>
            <a:br>
              <a:rPr lang="es-ES" sz="1200" dirty="0"/>
            </a:br>
            <a:r>
              <a:rPr lang="es-ES" sz="1200" dirty="0"/>
              <a:t>Más dorada que un altar, </a:t>
            </a:r>
            <a:br>
              <a:rPr lang="es-ES" sz="1200" dirty="0"/>
            </a:br>
            <a:r>
              <a:rPr lang="es-ES" sz="1200" dirty="0"/>
              <a:t>Con colchón de blanda pluma, </a:t>
            </a:r>
            <a:br>
              <a:rPr lang="es-ES" sz="1200" dirty="0"/>
            </a:br>
            <a:r>
              <a:rPr lang="es-ES" sz="1200" dirty="0"/>
              <a:t>Mucha seda y mucho </a:t>
            </a:r>
            <a:r>
              <a:rPr lang="es-ES" sz="1200" dirty="0" err="1"/>
              <a:t>olán</a:t>
            </a:r>
            <a:r>
              <a:rPr lang="es-ES" sz="1200" dirty="0"/>
              <a:t>.</a:t>
            </a:r>
            <a:br>
              <a:rPr lang="es-ES" sz="1200" dirty="0"/>
            </a:br>
            <a:r>
              <a:rPr lang="es-ES" sz="1200" dirty="0"/>
              <a:t/>
            </a:r>
            <a:br>
              <a:rPr lang="es-ES" sz="1200" dirty="0"/>
            </a:br>
            <a:endParaRPr lang="en-US" sz="1200" dirty="0"/>
          </a:p>
        </p:txBody>
      </p:sp>
      <p:sp>
        <p:nvSpPr>
          <p:cNvPr id="5" name="Content Placeholder 4"/>
          <p:cNvSpPr>
            <a:spLocks noGrp="1"/>
          </p:cNvSpPr>
          <p:nvPr>
            <p:ph sz="half" idx="2"/>
          </p:nvPr>
        </p:nvSpPr>
        <p:spPr>
          <a:xfrm>
            <a:off x="2971800" y="762000"/>
            <a:ext cx="3657600" cy="4267200"/>
          </a:xfrm>
        </p:spPr>
        <p:txBody>
          <a:bodyPr>
            <a:noAutofit/>
          </a:bodyPr>
          <a:lstStyle/>
          <a:p>
            <a:r>
              <a:rPr lang="es-ES" sz="1100" dirty="0"/>
              <a:t>Y esta pobre viejecita </a:t>
            </a:r>
            <a:br>
              <a:rPr lang="es-ES" sz="1100" dirty="0"/>
            </a:br>
            <a:r>
              <a:rPr lang="es-ES" sz="1100" dirty="0"/>
              <a:t>Cada año, hasta su fin, </a:t>
            </a:r>
            <a:br>
              <a:rPr lang="es-ES" sz="1100" dirty="0"/>
            </a:br>
            <a:r>
              <a:rPr lang="es-ES" sz="1100" dirty="0"/>
              <a:t>Tuvo un año más de vieja </a:t>
            </a:r>
            <a:br>
              <a:rPr lang="es-ES" sz="1100" dirty="0"/>
            </a:br>
            <a:r>
              <a:rPr lang="es-ES" sz="1100" dirty="0"/>
              <a:t>Y uno menos que vivir</a:t>
            </a:r>
            <a:br>
              <a:rPr lang="es-ES" sz="1100" dirty="0"/>
            </a:br>
            <a:r>
              <a:rPr lang="es-ES" sz="1100" dirty="0"/>
              <a:t/>
            </a:r>
            <a:br>
              <a:rPr lang="es-ES" sz="1100" dirty="0"/>
            </a:br>
            <a:r>
              <a:rPr lang="es-ES" sz="1100" dirty="0"/>
              <a:t>Y al mirarse en el espejo </a:t>
            </a:r>
            <a:br>
              <a:rPr lang="es-ES" sz="1100" dirty="0"/>
            </a:br>
            <a:r>
              <a:rPr lang="es-ES" sz="1100" dirty="0"/>
              <a:t>La espantaba siempre allí </a:t>
            </a:r>
            <a:br>
              <a:rPr lang="es-ES" sz="1100" dirty="0"/>
            </a:br>
            <a:r>
              <a:rPr lang="es-ES" sz="1100" dirty="0"/>
              <a:t>Otra vieja de antiparras, </a:t>
            </a:r>
            <a:br>
              <a:rPr lang="es-ES" sz="1100" dirty="0"/>
            </a:br>
            <a:r>
              <a:rPr lang="es-ES" sz="1100" dirty="0"/>
              <a:t>Papalina y peluquín.</a:t>
            </a:r>
            <a:br>
              <a:rPr lang="es-ES" sz="1100" dirty="0"/>
            </a:br>
            <a:r>
              <a:rPr lang="es-ES" sz="1100" dirty="0"/>
              <a:t/>
            </a:r>
            <a:br>
              <a:rPr lang="es-ES" sz="1100" dirty="0"/>
            </a:br>
            <a:r>
              <a:rPr lang="es-ES" sz="1100" dirty="0"/>
              <a:t>Y esta pobre viejecita </a:t>
            </a:r>
            <a:br>
              <a:rPr lang="es-ES" sz="1100" dirty="0"/>
            </a:br>
            <a:r>
              <a:rPr lang="es-ES" sz="1100" dirty="0"/>
              <a:t>No tenía que vestir </a:t>
            </a:r>
            <a:br>
              <a:rPr lang="es-ES" sz="1100" dirty="0"/>
            </a:br>
            <a:r>
              <a:rPr lang="es-ES" sz="1100" dirty="0"/>
              <a:t>Sino trajes de mil cortes </a:t>
            </a:r>
            <a:br>
              <a:rPr lang="es-ES" sz="1100" dirty="0"/>
            </a:br>
            <a:r>
              <a:rPr lang="es-ES" sz="1100" dirty="0"/>
              <a:t>Y de telas mil y mil.</a:t>
            </a:r>
            <a:br>
              <a:rPr lang="es-ES" sz="1100" dirty="0"/>
            </a:br>
            <a:r>
              <a:rPr lang="es-ES" sz="1100" dirty="0"/>
              <a:t/>
            </a:r>
            <a:br>
              <a:rPr lang="es-ES" sz="1100" dirty="0"/>
            </a:br>
            <a:r>
              <a:rPr lang="es-ES" sz="1100" dirty="0"/>
              <a:t>Y a no ser por sus zapatos, </a:t>
            </a:r>
            <a:br>
              <a:rPr lang="es-ES" sz="1100" dirty="0"/>
            </a:br>
            <a:r>
              <a:rPr lang="es-ES" sz="1100" dirty="0"/>
              <a:t>Chanclas, botas y escarpín, </a:t>
            </a:r>
            <a:br>
              <a:rPr lang="es-ES" sz="1100" dirty="0"/>
            </a:br>
            <a:r>
              <a:rPr lang="es-ES" sz="1100" dirty="0"/>
              <a:t>Descalcita por el suelo </a:t>
            </a:r>
            <a:br>
              <a:rPr lang="es-ES" sz="1100" dirty="0"/>
            </a:br>
            <a:r>
              <a:rPr lang="es-ES" sz="1100" dirty="0"/>
              <a:t>Anduviera la infeliz</a:t>
            </a:r>
            <a:br>
              <a:rPr lang="es-ES" sz="1100" dirty="0"/>
            </a:br>
            <a:r>
              <a:rPr lang="es-ES" sz="1100" dirty="0"/>
              <a:t/>
            </a:r>
            <a:br>
              <a:rPr lang="es-ES" sz="1100" dirty="0"/>
            </a:br>
            <a:r>
              <a:rPr lang="es-ES" sz="1200" dirty="0"/>
              <a:t/>
            </a:r>
            <a:br>
              <a:rPr lang="es-ES" sz="1200" dirty="0"/>
            </a:br>
            <a:endParaRPr lang="en-US" sz="1200" dirty="0"/>
          </a:p>
        </p:txBody>
      </p:sp>
      <p:sp>
        <p:nvSpPr>
          <p:cNvPr id="4" name="TextBox 3"/>
          <p:cNvSpPr txBox="1"/>
          <p:nvPr/>
        </p:nvSpPr>
        <p:spPr>
          <a:xfrm>
            <a:off x="6096000" y="6122880"/>
            <a:ext cx="3377848" cy="738664"/>
          </a:xfrm>
          <a:prstGeom prst="rect">
            <a:avLst/>
          </a:prstGeom>
          <a:noFill/>
        </p:spPr>
        <p:txBody>
          <a:bodyPr wrap="none" rtlCol="0">
            <a:spAutoFit/>
          </a:bodyPr>
          <a:lstStyle/>
          <a:p>
            <a:r>
              <a:rPr lang="en-US" sz="1200" dirty="0">
                <a:hlinkClick r:id="rId2"/>
              </a:rPr>
              <a:t>http://</a:t>
            </a:r>
            <a:r>
              <a:rPr lang="en-US" sz="1200" dirty="0" smtClean="0">
                <a:hlinkClick r:id="rId2"/>
              </a:rPr>
              <a:t>www.youtube.com/watch?v=RZciNE6jPq8</a:t>
            </a:r>
            <a:endParaRPr lang="en-US" sz="1200" dirty="0" smtClean="0"/>
          </a:p>
          <a:p>
            <a:r>
              <a:rPr lang="en-US" sz="1200" dirty="0">
                <a:hlinkClick r:id="rId3"/>
              </a:rPr>
              <a:t>http://</a:t>
            </a:r>
            <a:r>
              <a:rPr lang="en-US" sz="1200" dirty="0" smtClean="0">
                <a:hlinkClick r:id="rId3"/>
              </a:rPr>
              <a:t>www.youtube.com/watch?v=QLRTvZOd9vA</a:t>
            </a:r>
            <a:endParaRPr lang="en-US" sz="1200" dirty="0" smtClean="0"/>
          </a:p>
          <a:p>
            <a:endParaRPr lang="en-US" dirty="0"/>
          </a:p>
        </p:txBody>
      </p:sp>
      <p:sp>
        <p:nvSpPr>
          <p:cNvPr id="6" name="Content Placeholder 4"/>
          <p:cNvSpPr txBox="1">
            <a:spLocks/>
          </p:cNvSpPr>
          <p:nvPr/>
        </p:nvSpPr>
        <p:spPr>
          <a:xfrm>
            <a:off x="5105400" y="762000"/>
            <a:ext cx="3657600" cy="4267200"/>
          </a:xfrm>
          <a:prstGeom prst="rect">
            <a:avLst/>
          </a:prstGeom>
        </p:spPr>
        <p:txBody>
          <a:bodyPr vert="horz" lIns="91440" tIns="45720" rIns="91440" bIns="45720" rtlCol="0" anchor="ctr" anchorCtr="0">
            <a:noAutofit/>
          </a:bodyPr>
          <a:lstStyle>
            <a:lvl1pPr marL="274320" indent="-27432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9pPr>
          </a:lstStyle>
          <a:p>
            <a:r>
              <a:rPr lang="es-ES" sz="1100" dirty="0" smtClean="0"/>
              <a:t/>
            </a:r>
            <a:br>
              <a:rPr lang="es-ES" sz="1100" dirty="0" smtClean="0"/>
            </a:br>
            <a:r>
              <a:rPr lang="es-ES" sz="1100" dirty="0" smtClean="0"/>
              <a:t/>
            </a:r>
            <a:br>
              <a:rPr lang="es-ES" sz="1100" dirty="0" smtClean="0"/>
            </a:br>
            <a:r>
              <a:rPr lang="es-ES" sz="1100" dirty="0" smtClean="0"/>
              <a:t>Apetito nunca tuvo </a:t>
            </a:r>
            <a:br>
              <a:rPr lang="es-ES" sz="1100" dirty="0" smtClean="0"/>
            </a:br>
            <a:r>
              <a:rPr lang="es-ES" sz="1100" dirty="0" smtClean="0"/>
              <a:t>Acabando de comer, </a:t>
            </a:r>
            <a:br>
              <a:rPr lang="es-ES" sz="1100" dirty="0" smtClean="0"/>
            </a:br>
            <a:r>
              <a:rPr lang="es-ES" sz="1100" dirty="0" smtClean="0"/>
              <a:t>Ni gozó salud completa </a:t>
            </a:r>
            <a:br>
              <a:rPr lang="es-ES" sz="1100" dirty="0" smtClean="0"/>
            </a:br>
            <a:r>
              <a:rPr lang="es-ES" sz="1100" dirty="0" smtClean="0"/>
              <a:t>Cuando no se hallaba bien</a:t>
            </a:r>
            <a:br>
              <a:rPr lang="es-ES" sz="1100" dirty="0" smtClean="0"/>
            </a:br>
            <a:r>
              <a:rPr lang="es-ES" sz="1100" dirty="0" smtClean="0"/>
              <a:t/>
            </a:r>
            <a:br>
              <a:rPr lang="es-ES" sz="1100" dirty="0" smtClean="0"/>
            </a:br>
            <a:r>
              <a:rPr lang="es-ES" sz="1100" dirty="0" smtClean="0"/>
              <a:t>Se murió del mal de arrugas, </a:t>
            </a:r>
            <a:br>
              <a:rPr lang="es-ES" sz="1100" dirty="0" smtClean="0"/>
            </a:br>
            <a:r>
              <a:rPr lang="es-ES" sz="1100" dirty="0" smtClean="0"/>
              <a:t>Ya encorvada como un tres, </a:t>
            </a:r>
            <a:br>
              <a:rPr lang="es-ES" sz="1100" dirty="0" smtClean="0"/>
            </a:br>
            <a:r>
              <a:rPr lang="es-ES" sz="1100" dirty="0" smtClean="0"/>
              <a:t>Y jamás volvió a quejarse </a:t>
            </a:r>
            <a:br>
              <a:rPr lang="es-ES" sz="1100" dirty="0" smtClean="0"/>
            </a:br>
            <a:r>
              <a:rPr lang="es-ES" sz="1100" dirty="0" smtClean="0"/>
              <a:t>Ni de hambre ni de sed.</a:t>
            </a:r>
            <a:br>
              <a:rPr lang="es-ES" sz="1100" dirty="0" smtClean="0"/>
            </a:br>
            <a:r>
              <a:rPr lang="es-ES" sz="1100" dirty="0" smtClean="0"/>
              <a:t/>
            </a:r>
            <a:br>
              <a:rPr lang="es-ES" sz="1100" dirty="0" smtClean="0"/>
            </a:br>
            <a:r>
              <a:rPr lang="es-ES" sz="1100" dirty="0" smtClean="0"/>
              <a:t>Y esta pobre viejecita </a:t>
            </a:r>
            <a:br>
              <a:rPr lang="es-ES" sz="1100" dirty="0" smtClean="0"/>
            </a:br>
            <a:r>
              <a:rPr lang="es-ES" sz="1100" dirty="0" smtClean="0"/>
              <a:t>Al morir no dejó más </a:t>
            </a:r>
            <a:br>
              <a:rPr lang="es-ES" sz="1100" dirty="0" smtClean="0"/>
            </a:br>
            <a:r>
              <a:rPr lang="es-ES" sz="1100" dirty="0" smtClean="0"/>
              <a:t>Que onzas, joyas, tierras, casas, </a:t>
            </a:r>
            <a:br>
              <a:rPr lang="es-ES" sz="1100" dirty="0" smtClean="0"/>
            </a:br>
            <a:r>
              <a:rPr lang="es-ES" sz="1100" dirty="0" smtClean="0"/>
              <a:t>Ocho gatos y un turpial</a:t>
            </a:r>
            <a:br>
              <a:rPr lang="es-ES" sz="1100" dirty="0" smtClean="0"/>
            </a:br>
            <a:r>
              <a:rPr lang="es-ES" sz="1100" dirty="0" smtClean="0"/>
              <a:t/>
            </a:r>
            <a:br>
              <a:rPr lang="es-ES" sz="1100" dirty="0" smtClean="0"/>
            </a:br>
            <a:r>
              <a:rPr lang="es-ES" sz="1100" dirty="0" smtClean="0"/>
              <a:t>Duerma en paz, y Dios permita </a:t>
            </a:r>
            <a:br>
              <a:rPr lang="es-ES" sz="1100" dirty="0" smtClean="0"/>
            </a:br>
            <a:r>
              <a:rPr lang="es-ES" sz="1100" dirty="0" smtClean="0"/>
              <a:t>Que logremos disfrutar </a:t>
            </a:r>
            <a:br>
              <a:rPr lang="es-ES" sz="1100" dirty="0" smtClean="0"/>
            </a:br>
            <a:r>
              <a:rPr lang="es-ES" sz="1100" dirty="0" smtClean="0"/>
              <a:t>Las pobrezas de esa pobre </a:t>
            </a:r>
            <a:br>
              <a:rPr lang="es-ES" sz="1100" dirty="0" smtClean="0"/>
            </a:br>
            <a:r>
              <a:rPr lang="es-ES" sz="1100" dirty="0" smtClean="0"/>
              <a:t>Y morir del mismo mal.</a:t>
            </a:r>
            <a:r>
              <a:rPr lang="es-ES" sz="1200" dirty="0" smtClean="0"/>
              <a:t/>
            </a:r>
            <a:br>
              <a:rPr lang="es-ES" sz="1200" dirty="0" smtClean="0"/>
            </a:br>
            <a:r>
              <a:rPr lang="es-ES" sz="1200" dirty="0" smtClean="0"/>
              <a:t/>
            </a:r>
            <a:br>
              <a:rPr lang="es-ES" sz="1200" dirty="0" smtClean="0"/>
            </a:br>
            <a:endParaRPr lang="en-US" sz="1200" dirty="0"/>
          </a:p>
        </p:txBody>
      </p:sp>
      <p:pic>
        <p:nvPicPr>
          <p:cNvPr id="79874" name="Picture 2" descr="http://static.globered.com/images/users/188331/201011081702520000105279000018833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8354" y="4198135"/>
            <a:ext cx="1845645" cy="1924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15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Partnerships</a:t>
            </a:r>
            <a:endParaRPr lang="en-US" dirty="0"/>
          </a:p>
        </p:txBody>
      </p:sp>
      <p:sp>
        <p:nvSpPr>
          <p:cNvPr id="3" name="Content Placeholder 2"/>
          <p:cNvSpPr>
            <a:spLocks noGrp="1"/>
          </p:cNvSpPr>
          <p:nvPr>
            <p:ph idx="1"/>
          </p:nvPr>
        </p:nvSpPr>
        <p:spPr/>
        <p:txBody>
          <a:bodyPr/>
          <a:lstStyle/>
          <a:p>
            <a:r>
              <a:rPr lang="en-US" dirty="0"/>
              <a:t>Talk to your colleagues! </a:t>
            </a:r>
          </a:p>
          <a:p>
            <a:endParaRPr lang="en-US" dirty="0"/>
          </a:p>
        </p:txBody>
      </p:sp>
    </p:spTree>
    <p:extLst>
      <p:ext uri="{BB962C8B-B14F-4D97-AF65-F5344CB8AC3E}">
        <p14:creationId xmlns:p14="http://schemas.microsoft.com/office/powerpoint/2010/main" val="69139010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6781800" cy="1600200"/>
          </a:xfrm>
        </p:spPr>
        <p:txBody>
          <a:bodyPr>
            <a:normAutofit fontScale="90000"/>
          </a:bodyPr>
          <a:lstStyle/>
          <a:p>
            <a:r>
              <a:rPr lang="en-US" dirty="0"/>
              <a:t>Other </a:t>
            </a:r>
            <a:r>
              <a:rPr lang="en-US" dirty="0" smtClean="0"/>
              <a:t>questions:</a:t>
            </a:r>
            <a:r>
              <a:rPr lang="en-US" dirty="0"/>
              <a:t/>
            </a:r>
            <a:br>
              <a:rPr lang="en-US" dirty="0"/>
            </a:br>
            <a:endParaRPr lang="en-US" dirty="0"/>
          </a:p>
        </p:txBody>
      </p:sp>
      <p:sp>
        <p:nvSpPr>
          <p:cNvPr id="3" name="Content Placeholder 2"/>
          <p:cNvSpPr>
            <a:spLocks noGrp="1"/>
          </p:cNvSpPr>
          <p:nvPr>
            <p:ph idx="1"/>
          </p:nvPr>
        </p:nvSpPr>
        <p:spPr>
          <a:xfrm>
            <a:off x="0" y="298383"/>
            <a:ext cx="8991600" cy="3886200"/>
          </a:xfrm>
        </p:spPr>
        <p:txBody>
          <a:bodyPr/>
          <a:lstStyle/>
          <a:p>
            <a:r>
              <a:rPr lang="en-US" sz="3600" dirty="0" smtClean="0"/>
              <a:t>what </a:t>
            </a:r>
            <a:r>
              <a:rPr lang="en-US" sz="3600" dirty="0"/>
              <a:t>constitutes a ‘good’ resource? </a:t>
            </a:r>
            <a:endParaRPr lang="en-US" sz="3600" dirty="0" smtClean="0"/>
          </a:p>
          <a:p>
            <a:r>
              <a:rPr lang="en-US" sz="3600" dirty="0" smtClean="0"/>
              <a:t> </a:t>
            </a:r>
            <a:r>
              <a:rPr lang="en-US" sz="3600" dirty="0"/>
              <a:t>How can resources be organized? </a:t>
            </a:r>
            <a:endParaRPr lang="en-US" sz="3600" dirty="0" smtClean="0"/>
          </a:p>
          <a:p>
            <a:r>
              <a:rPr lang="en-US" sz="3600" dirty="0" smtClean="0"/>
              <a:t>What </a:t>
            </a:r>
            <a:r>
              <a:rPr lang="en-US" sz="3600" dirty="0"/>
              <a:t>types of resources are most effective for student learning? </a:t>
            </a:r>
          </a:p>
          <a:p>
            <a:endParaRPr lang="en-US" dirty="0"/>
          </a:p>
        </p:txBody>
      </p:sp>
      <p:pic>
        <p:nvPicPr>
          <p:cNvPr id="4" name="Picture 2" descr="http://marishawkins.files.wordpress.com/2013/02/4ca61a6c79fc31bcd4ba5b7a730dbad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43550" y="4267200"/>
            <a:ext cx="3600450" cy="2697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726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Storing Resources</a:t>
            </a:r>
            <a:endParaRPr lang="en-US" dirty="0"/>
          </a:p>
        </p:txBody>
      </p:sp>
      <p:sp>
        <p:nvSpPr>
          <p:cNvPr id="3" name="Content Placeholder 2"/>
          <p:cNvSpPr>
            <a:spLocks noGrp="1"/>
          </p:cNvSpPr>
          <p:nvPr>
            <p:ph sz="half" idx="1"/>
          </p:nvPr>
        </p:nvSpPr>
        <p:spPr/>
        <p:txBody>
          <a:bodyPr/>
          <a:lstStyle/>
          <a:p>
            <a:r>
              <a:rPr lang="en-US" dirty="0" err="1" smtClean="0"/>
              <a:t>Diigo</a:t>
            </a:r>
            <a:endParaRPr lang="en-US" dirty="0" smtClean="0"/>
          </a:p>
          <a:p>
            <a:r>
              <a:rPr lang="en-US" dirty="0" err="1" smtClean="0"/>
              <a:t>Livebinders</a:t>
            </a:r>
            <a:endParaRPr lang="en-US" dirty="0" smtClean="0"/>
          </a:p>
          <a:p>
            <a:endParaRPr lang="en-US" dirty="0"/>
          </a:p>
        </p:txBody>
      </p:sp>
      <p:sp>
        <p:nvSpPr>
          <p:cNvPr id="6" name="Content Placeholder 5"/>
          <p:cNvSpPr>
            <a:spLocks noGrp="1"/>
          </p:cNvSpPr>
          <p:nvPr>
            <p:ph sz="half" idx="2"/>
          </p:nvPr>
        </p:nvSpPr>
        <p:spPr/>
        <p:txBody>
          <a:bodyPr/>
          <a:lstStyle/>
          <a:p>
            <a:endParaRPr lang="en-US"/>
          </a:p>
        </p:txBody>
      </p:sp>
      <p:pic>
        <p:nvPicPr>
          <p:cNvPr id="1027" name="Picture 3" descr="C:\Documents and Settings\sandra.harvey\Local Settings\Temporary Internet Files\Content.IE5\R0341QM4\MC900150789[1].wmf"/>
          <p:cNvPicPr>
            <a:picLocks noChangeAspect="1" noChangeArrowheads="1"/>
          </p:cNvPicPr>
          <p:nvPr/>
        </p:nvPicPr>
        <p:blipFill>
          <a:blip r:embed="rId3" cstate="print"/>
          <a:srcRect/>
          <a:stretch>
            <a:fillRect/>
          </a:stretch>
        </p:blipFill>
        <p:spPr bwMode="auto">
          <a:xfrm>
            <a:off x="4343400" y="1828800"/>
            <a:ext cx="3577770" cy="2590800"/>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Trick to Finding Good Resources-The chicken or the egg?</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466739" y="672752"/>
            <a:ext cx="4924661" cy="2768383"/>
          </a:xfrm>
        </p:spPr>
      </p:pic>
      <p:sp>
        <p:nvSpPr>
          <p:cNvPr id="4" name="Content Placeholder 3"/>
          <p:cNvSpPr>
            <a:spLocks noGrp="1"/>
          </p:cNvSpPr>
          <p:nvPr>
            <p:ph sz="half" idx="2"/>
          </p:nvPr>
        </p:nvSpPr>
        <p:spPr/>
        <p:txBody>
          <a:bodyPr/>
          <a:lstStyle/>
          <a:p>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0898" name="Picture 2" descr="http://ramosflamerich.files.wordpress.com/2011/06/sigueme-en-twitter.jpg?w=300"/>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1915"/>
          <a:stretch/>
        </p:blipFill>
        <p:spPr bwMode="auto">
          <a:xfrm>
            <a:off x="550460" y="1600200"/>
            <a:ext cx="77724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2266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to select authentic materials:</a:t>
            </a:r>
          </a:p>
        </p:txBody>
      </p:sp>
      <p:sp>
        <p:nvSpPr>
          <p:cNvPr id="3" name="Content Placeholder 2"/>
          <p:cNvSpPr>
            <a:spLocks noGrp="1"/>
          </p:cNvSpPr>
          <p:nvPr>
            <p:ph idx="1"/>
          </p:nvPr>
        </p:nvSpPr>
        <p:spPr/>
        <p:txBody>
          <a:bodyPr>
            <a:normAutofit/>
          </a:bodyPr>
          <a:lstStyle/>
          <a:p>
            <a:r>
              <a:rPr lang="en-US" sz="4000" dirty="0"/>
              <a:t>What constitutes a ‘good resource’?</a:t>
            </a:r>
            <a:br>
              <a:rPr lang="en-US" sz="4000" dirty="0"/>
            </a:br>
            <a:r>
              <a:rPr lang="en-US" sz="4000" dirty="0"/>
              <a:t/>
            </a:r>
            <a:br>
              <a:rPr lang="en-US" sz="4000" dirty="0"/>
            </a:br>
            <a:endParaRPr lang="en-US" sz="4000" dirty="0"/>
          </a:p>
        </p:txBody>
      </p:sp>
    </p:spTree>
    <p:extLst>
      <p:ext uri="{BB962C8B-B14F-4D97-AF65-F5344CB8AC3E}">
        <p14:creationId xmlns:p14="http://schemas.microsoft.com/office/powerpoint/2010/main" val="270731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Descriptions</a:t>
            </a:r>
            <a:endParaRPr lang="en-US" dirty="0"/>
          </a:p>
        </p:txBody>
      </p:sp>
      <p:sp>
        <p:nvSpPr>
          <p:cNvPr id="3" name="Content Placeholder 2"/>
          <p:cNvSpPr>
            <a:spLocks noGrp="1"/>
          </p:cNvSpPr>
          <p:nvPr>
            <p:ph idx="1"/>
          </p:nvPr>
        </p:nvSpPr>
        <p:spPr/>
        <p:txBody>
          <a:bodyPr/>
          <a:lstStyle/>
          <a:p>
            <a:endParaRPr lang="en-US"/>
          </a:p>
        </p:txBody>
      </p:sp>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18" t="16994" r="27763" b="15465"/>
          <a:stretch/>
        </p:blipFill>
        <p:spPr bwMode="auto">
          <a:xfrm>
            <a:off x="304799" y="0"/>
            <a:ext cx="8288039"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739871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Tube</a:t>
            </a:r>
            <a:endParaRPr lang="en-US" dirty="0"/>
          </a:p>
        </p:txBody>
      </p:sp>
      <p:sp>
        <p:nvSpPr>
          <p:cNvPr id="3" name="Content Placeholder 2"/>
          <p:cNvSpPr>
            <a:spLocks noGrp="1"/>
          </p:cNvSpPr>
          <p:nvPr>
            <p:ph idx="1"/>
          </p:nvPr>
        </p:nvSpPr>
        <p:spPr/>
        <p:txBody>
          <a:bodyPr/>
          <a:lstStyle/>
          <a:p>
            <a:r>
              <a:rPr lang="en-US" dirty="0" smtClean="0"/>
              <a:t>You tube  is popular but:</a:t>
            </a:r>
          </a:p>
          <a:p>
            <a:r>
              <a:rPr lang="en-US" dirty="0" smtClean="0"/>
              <a:t>Searching for appropriate content is time consuming.</a:t>
            </a:r>
          </a:p>
          <a:p>
            <a:r>
              <a:rPr lang="en-US" dirty="0" smtClean="0"/>
              <a:t>Content is not necessarily openly licensed </a:t>
            </a:r>
          </a:p>
          <a:p>
            <a:r>
              <a:rPr lang="en-US" dirty="0" smtClean="0"/>
              <a:t>It can disappear without warning.</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7800" y="4191000"/>
            <a:ext cx="3048000" cy="1713297"/>
          </a:xfrm>
          <a:prstGeom prst="rect">
            <a:avLst/>
          </a:prstGeom>
        </p:spPr>
      </p:pic>
    </p:spTree>
    <p:extLst>
      <p:ext uri="{BB962C8B-B14F-4D97-AF65-F5344CB8AC3E}">
        <p14:creationId xmlns:p14="http://schemas.microsoft.com/office/powerpoint/2010/main" val="369165838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76800"/>
            <a:ext cx="6781800" cy="1600200"/>
          </a:xfrm>
        </p:spPr>
        <p:txBody>
          <a:bodyPr>
            <a:normAutofit/>
          </a:bodyPr>
          <a:lstStyle/>
          <a:p>
            <a:r>
              <a:rPr lang="en-US" sz="3200" b="1" dirty="0"/>
              <a:t>Appropriateness</a:t>
            </a:r>
            <a:r>
              <a:rPr lang="en-US" sz="3200" dirty="0"/>
              <a:t>:</a:t>
            </a:r>
            <a:br>
              <a:rPr lang="en-US" sz="3200" dirty="0"/>
            </a:br>
            <a:endParaRPr lang="en-US" sz="3200" dirty="0"/>
          </a:p>
        </p:txBody>
      </p:sp>
      <p:sp>
        <p:nvSpPr>
          <p:cNvPr id="3" name="Content Placeholder 2"/>
          <p:cNvSpPr>
            <a:spLocks noGrp="1"/>
          </p:cNvSpPr>
          <p:nvPr>
            <p:ph idx="1"/>
          </p:nvPr>
        </p:nvSpPr>
        <p:spPr>
          <a:xfrm>
            <a:off x="304800" y="685800"/>
            <a:ext cx="8534400" cy="3886200"/>
          </a:xfrm>
        </p:spPr>
        <p:txBody>
          <a:bodyPr>
            <a:normAutofit/>
          </a:bodyPr>
          <a:lstStyle/>
          <a:p>
            <a:r>
              <a:rPr lang="en-US" dirty="0" smtClean="0"/>
              <a:t>Does </a:t>
            </a:r>
            <a:r>
              <a:rPr lang="en-US" dirty="0"/>
              <a:t>the resource meet the objectives of the lesson? </a:t>
            </a:r>
            <a:endParaRPr lang="en-US" dirty="0" smtClean="0"/>
          </a:p>
          <a:p>
            <a:r>
              <a:rPr lang="en-US" dirty="0" smtClean="0"/>
              <a:t>Is </a:t>
            </a:r>
            <a:r>
              <a:rPr lang="en-US" dirty="0"/>
              <a:t>the resource at an appropriate language level for the students? </a:t>
            </a:r>
            <a:br>
              <a:rPr lang="en-US" dirty="0"/>
            </a:b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6700" y="3409950"/>
            <a:ext cx="4381500" cy="2628900"/>
          </a:xfrm>
          <a:prstGeom prst="rect">
            <a:avLst/>
          </a:prstGeom>
        </p:spPr>
      </p:pic>
    </p:spTree>
    <p:extLst>
      <p:ext uri="{BB962C8B-B14F-4D97-AF65-F5344CB8AC3E}">
        <p14:creationId xmlns:p14="http://schemas.microsoft.com/office/powerpoint/2010/main" val="306607977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Currency</a:t>
            </a:r>
            <a:endParaRPr lang="en-US" dirty="0"/>
          </a:p>
        </p:txBody>
      </p:sp>
      <p:sp>
        <p:nvSpPr>
          <p:cNvPr id="3" name="Content Placeholder 2"/>
          <p:cNvSpPr>
            <a:spLocks noGrp="1"/>
          </p:cNvSpPr>
          <p:nvPr>
            <p:ph idx="1"/>
          </p:nvPr>
        </p:nvSpPr>
        <p:spPr/>
        <p:txBody>
          <a:bodyPr/>
          <a:lstStyle/>
          <a:p>
            <a:r>
              <a:rPr lang="en-US" dirty="0" smtClean="0"/>
              <a:t> </a:t>
            </a:r>
            <a:r>
              <a:rPr lang="en-US" dirty="0"/>
              <a:t>How current is the resource? </a:t>
            </a:r>
            <a:br>
              <a:rPr lang="en-US" dirty="0"/>
            </a:br>
            <a:endParaRPr lang="en-US" dirty="0"/>
          </a:p>
          <a:p>
            <a:endParaRPr lang="en-US" dirty="0"/>
          </a:p>
        </p:txBody>
      </p:sp>
      <p:pic>
        <p:nvPicPr>
          <p:cNvPr id="66562" name="Picture 2" descr="http://leroyhouserseminars.com/files/2009/09/expir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2002221"/>
            <a:ext cx="4074258" cy="4181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6542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Relevance</a:t>
            </a:r>
            <a:r>
              <a:rPr lang="en-US" dirty="0"/>
              <a:t>-</a:t>
            </a:r>
          </a:p>
        </p:txBody>
      </p:sp>
      <p:sp>
        <p:nvSpPr>
          <p:cNvPr id="3" name="Content Placeholder 2"/>
          <p:cNvSpPr>
            <a:spLocks noGrp="1"/>
          </p:cNvSpPr>
          <p:nvPr>
            <p:ph idx="1"/>
          </p:nvPr>
        </p:nvSpPr>
        <p:spPr>
          <a:xfrm>
            <a:off x="762000" y="685800"/>
            <a:ext cx="8382000" cy="3886200"/>
          </a:xfrm>
        </p:spPr>
        <p:txBody>
          <a:bodyPr/>
          <a:lstStyle/>
          <a:p>
            <a:r>
              <a:rPr lang="en-US" sz="2800" dirty="0" smtClean="0"/>
              <a:t>Does </a:t>
            </a:r>
            <a:r>
              <a:rPr lang="en-US" sz="2800" dirty="0"/>
              <a:t>the resource relate to the topic being </a:t>
            </a:r>
            <a:r>
              <a:rPr lang="en-US" sz="2800" dirty="0" smtClean="0"/>
              <a:t>studied </a:t>
            </a:r>
            <a:r>
              <a:rPr lang="en-US" sz="2800" dirty="0"/>
              <a:t>? </a:t>
            </a:r>
            <a:endParaRPr lang="en-US" sz="2800" dirty="0" smtClean="0"/>
          </a:p>
          <a:p>
            <a:r>
              <a:rPr lang="en-US" sz="2800" dirty="0" smtClean="0"/>
              <a:t>Does </a:t>
            </a:r>
            <a:r>
              <a:rPr lang="en-US" sz="2800" dirty="0"/>
              <a:t>the resource relate to the interests of the students?</a:t>
            </a:r>
            <a:br>
              <a:rPr lang="en-US" sz="2800" dirty="0"/>
            </a:br>
            <a:endParaRPr lang="en-US" sz="2800"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1600" y="3225800"/>
            <a:ext cx="3657600" cy="2146300"/>
          </a:xfrm>
          <a:prstGeom prst="rect">
            <a:avLst/>
          </a:prstGeom>
        </p:spPr>
      </p:pic>
    </p:spTree>
    <p:extLst>
      <p:ext uri="{BB962C8B-B14F-4D97-AF65-F5344CB8AC3E}">
        <p14:creationId xmlns:p14="http://schemas.microsoft.com/office/powerpoint/2010/main" val="381541364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Quality</a:t>
            </a:r>
            <a:endParaRPr lang="en-US" dirty="0"/>
          </a:p>
        </p:txBody>
      </p:sp>
      <p:sp>
        <p:nvSpPr>
          <p:cNvPr id="3" name="Content Placeholder 2"/>
          <p:cNvSpPr>
            <a:spLocks noGrp="1"/>
          </p:cNvSpPr>
          <p:nvPr>
            <p:ph idx="1"/>
          </p:nvPr>
        </p:nvSpPr>
        <p:spPr/>
        <p:txBody>
          <a:bodyPr/>
          <a:lstStyle/>
          <a:p>
            <a:r>
              <a:rPr lang="en-US" dirty="0" smtClean="0"/>
              <a:t>Does </a:t>
            </a:r>
            <a:r>
              <a:rPr lang="en-US" dirty="0"/>
              <a:t>the resource have value in the lesson</a:t>
            </a:r>
            <a:r>
              <a:rPr lang="en-US" dirty="0" smtClean="0"/>
              <a:t>?</a:t>
            </a:r>
          </a:p>
          <a:p>
            <a:r>
              <a:rPr lang="en-US" dirty="0" smtClean="0"/>
              <a:t> </a:t>
            </a:r>
            <a:r>
              <a:rPr lang="en-US" dirty="0"/>
              <a:t>Is the sound/video/text/etc. of good </a:t>
            </a:r>
            <a:r>
              <a:rPr lang="en-US" dirty="0" smtClean="0"/>
              <a:t>quality?</a:t>
            </a: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5500" y="2909887"/>
            <a:ext cx="3276600" cy="3324225"/>
          </a:xfrm>
          <a:prstGeom prst="rect">
            <a:avLst/>
          </a:prstGeom>
        </p:spPr>
      </p:pic>
    </p:spTree>
    <p:extLst>
      <p:ext uri="{BB962C8B-B14F-4D97-AF65-F5344CB8AC3E}">
        <p14:creationId xmlns:p14="http://schemas.microsoft.com/office/powerpoint/2010/main" val="356856486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05400"/>
            <a:ext cx="6781800" cy="1600200"/>
          </a:xfrm>
        </p:spPr>
        <p:txBody>
          <a:bodyPr>
            <a:normAutofit fontScale="90000"/>
          </a:bodyPr>
          <a:lstStyle/>
          <a:p>
            <a:r>
              <a:rPr lang="en-US" dirty="0"/>
              <a:t>Practical problems</a:t>
            </a:r>
            <a:br>
              <a:rPr lang="en-US" dirty="0"/>
            </a:br>
            <a:endParaRPr lang="en-US" dirty="0"/>
          </a:p>
        </p:txBody>
      </p:sp>
      <p:sp>
        <p:nvSpPr>
          <p:cNvPr id="3" name="Content Placeholder 2"/>
          <p:cNvSpPr>
            <a:spLocks noGrp="1"/>
          </p:cNvSpPr>
          <p:nvPr>
            <p:ph idx="1"/>
          </p:nvPr>
        </p:nvSpPr>
        <p:spPr>
          <a:xfrm>
            <a:off x="0" y="685800"/>
            <a:ext cx="9144000" cy="3886200"/>
          </a:xfrm>
        </p:spPr>
        <p:txBody>
          <a:bodyPr>
            <a:normAutofit/>
          </a:bodyPr>
          <a:lstStyle/>
          <a:p>
            <a:r>
              <a:rPr lang="en-US" sz="2800" dirty="0" smtClean="0">
                <a:solidFill>
                  <a:schemeClr val="tx1"/>
                </a:solidFill>
              </a:rPr>
              <a:t>News </a:t>
            </a:r>
            <a:r>
              <a:rPr lang="en-US" sz="2800" dirty="0">
                <a:solidFill>
                  <a:schemeClr val="tx1"/>
                </a:solidFill>
              </a:rPr>
              <a:t>stories, they can often go </a:t>
            </a:r>
            <a:r>
              <a:rPr lang="en-US" sz="2800" dirty="0" smtClean="0">
                <a:solidFill>
                  <a:schemeClr val="tx1"/>
                </a:solidFill>
              </a:rPr>
              <a:t>out </a:t>
            </a:r>
            <a:r>
              <a:rPr lang="en-US" sz="2800" dirty="0">
                <a:solidFill>
                  <a:schemeClr val="tx1"/>
                </a:solidFill>
              </a:rPr>
              <a:t>of date quickly. </a:t>
            </a:r>
            <a:endParaRPr lang="en-US" sz="2800" dirty="0" smtClean="0">
              <a:solidFill>
                <a:schemeClr val="tx1"/>
              </a:solidFill>
            </a:endParaRPr>
          </a:p>
          <a:p>
            <a:endParaRPr lang="en-US" sz="2800" dirty="0">
              <a:solidFill>
                <a:schemeClr val="tx1"/>
              </a:solidFill>
            </a:endParaRPr>
          </a:p>
          <a:p>
            <a:r>
              <a:rPr lang="en-US" sz="2800" dirty="0" smtClean="0">
                <a:solidFill>
                  <a:schemeClr val="tx1"/>
                </a:solidFill>
              </a:rPr>
              <a:t>Try </a:t>
            </a:r>
            <a:r>
              <a:rPr lang="en-US" sz="2800" dirty="0">
                <a:solidFill>
                  <a:schemeClr val="tx1"/>
                </a:solidFill>
              </a:rPr>
              <a:t>to find materials </a:t>
            </a:r>
            <a:r>
              <a:rPr lang="en-US" sz="2800" dirty="0" smtClean="0">
                <a:solidFill>
                  <a:schemeClr val="tx1"/>
                </a:solidFill>
              </a:rPr>
              <a:t>that </a:t>
            </a:r>
            <a:r>
              <a:rPr lang="en-US" sz="2800" dirty="0">
                <a:solidFill>
                  <a:schemeClr val="tx1"/>
                </a:solidFill>
              </a:rPr>
              <a:t>can be used for several years so that after you have put </a:t>
            </a:r>
            <a:r>
              <a:rPr lang="en-US" sz="2800" dirty="0" smtClean="0">
                <a:solidFill>
                  <a:schemeClr val="tx1"/>
                </a:solidFill>
              </a:rPr>
              <a:t>work </a:t>
            </a:r>
            <a:r>
              <a:rPr lang="en-US" sz="2800" dirty="0">
                <a:solidFill>
                  <a:schemeClr val="tx1"/>
                </a:solidFill>
              </a:rPr>
              <a:t>into creating activities, those activities can be reused </a:t>
            </a:r>
            <a:r>
              <a:rPr lang="en-US" sz="2800" dirty="0" smtClean="0">
                <a:solidFill>
                  <a:schemeClr val="tx1"/>
                </a:solidFill>
              </a:rPr>
              <a:t>and </a:t>
            </a:r>
            <a:r>
              <a:rPr lang="en-US" sz="2800" dirty="0">
                <a:solidFill>
                  <a:schemeClr val="tx1"/>
                </a:solidFill>
              </a:rPr>
              <a:t>shared. </a:t>
            </a:r>
            <a:endParaRPr lang="en-US" sz="2800" dirty="0" smtClean="0">
              <a:solidFill>
                <a:schemeClr val="tx1"/>
              </a:solidFill>
            </a:endParaRPr>
          </a:p>
          <a:p>
            <a:endParaRPr lang="en-US" dirty="0">
              <a:solidFill>
                <a:srgbClr val="FF0000"/>
              </a:solidFill>
            </a:endParaRPr>
          </a:p>
        </p:txBody>
      </p:sp>
      <p:pic>
        <p:nvPicPr>
          <p:cNvPr id="77826" name="Picture 2" descr="http://f0.bcbits.com/z/42/15/421523431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24652" y="3625316"/>
            <a:ext cx="3412628" cy="3232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30231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idx="1"/>
          </p:nvPr>
        </p:nvSpPr>
        <p:spPr/>
        <p:txBody>
          <a:bodyPr/>
          <a:lstStyle/>
          <a:p>
            <a:r>
              <a:rPr lang="en-US" dirty="0" smtClean="0"/>
              <a:t>How do you use AR videos in your teaching?</a:t>
            </a:r>
          </a:p>
          <a:p>
            <a:r>
              <a:rPr lang="en-US" dirty="0" smtClean="0"/>
              <a:t>Describe searches you have done in the past for video content. What were you looking for and were you able to find it?</a:t>
            </a:r>
            <a:endParaRPr lang="en-US" dirty="0"/>
          </a:p>
        </p:txBody>
      </p:sp>
    </p:spTree>
    <p:extLst>
      <p:ext uri="{BB962C8B-B14F-4D97-AF65-F5344CB8AC3E}">
        <p14:creationId xmlns:p14="http://schemas.microsoft.com/office/powerpoint/2010/main" val="427944949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use other authentic resources?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5945123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451" y="5402318"/>
            <a:ext cx="6781800" cy="1600200"/>
          </a:xfrm>
        </p:spPr>
        <p:txBody>
          <a:bodyPr>
            <a:normAutofit fontScale="90000"/>
          </a:bodyPr>
          <a:lstStyle/>
          <a:p>
            <a:r>
              <a:rPr lang="en-US" dirty="0" smtClean="0"/>
              <a:t>Let’s discuss in groups..</a:t>
            </a:r>
            <a:endParaRPr lang="en-US" dirty="0"/>
          </a:p>
        </p:txBody>
      </p:sp>
      <p:sp>
        <p:nvSpPr>
          <p:cNvPr id="3" name="Content Placeholder 2"/>
          <p:cNvSpPr>
            <a:spLocks noGrp="1"/>
          </p:cNvSpPr>
          <p:nvPr>
            <p:ph idx="1"/>
          </p:nvPr>
        </p:nvSpPr>
        <p:spPr/>
        <p:txBody>
          <a:bodyPr/>
          <a:lstStyle/>
          <a:p>
            <a:endParaRPr lang="en-US"/>
          </a:p>
        </p:txBody>
      </p:sp>
      <p:pic>
        <p:nvPicPr>
          <p:cNvPr id="5632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0782" t="10434" r="28409" b="5642"/>
          <a:stretch/>
        </p:blipFill>
        <p:spPr bwMode="auto">
          <a:xfrm>
            <a:off x="2590800" y="478221"/>
            <a:ext cx="4343400" cy="5582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04153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8229600" cy="1600200"/>
          </a:xfrm>
        </p:spPr>
        <p:txBody>
          <a:bodyPr>
            <a:normAutofit/>
          </a:bodyPr>
          <a:lstStyle/>
          <a:p>
            <a:r>
              <a:rPr lang="en-US" dirty="0" smtClean="0"/>
              <a:t>Lesson plans for resources</a:t>
            </a:r>
            <a:endParaRPr lang="en-US" dirty="0"/>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www.lmp.ucla.edu/Lessons.aspx?menu=003</a:t>
            </a:r>
            <a:r>
              <a:rPr lang="en-US" dirty="0" smtClean="0"/>
              <a:t> Less common languages.</a:t>
            </a:r>
          </a:p>
          <a:p>
            <a:endParaRPr lang="en-US" dirty="0"/>
          </a:p>
        </p:txBody>
      </p:sp>
    </p:spTree>
    <p:extLst>
      <p:ext uri="{BB962C8B-B14F-4D97-AF65-F5344CB8AC3E}">
        <p14:creationId xmlns:p14="http://schemas.microsoft.com/office/powerpoint/2010/main" val="3352522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24300"/>
            <a:ext cx="8382000" cy="1600200"/>
          </a:xfrm>
        </p:spPr>
        <p:txBody>
          <a:bodyPr>
            <a:normAutofit fontScale="90000"/>
          </a:bodyPr>
          <a:lstStyle/>
          <a:p>
            <a:r>
              <a:rPr lang="en-US" dirty="0"/>
              <a:t>Difference: Authentic versus pedagogical</a:t>
            </a:r>
          </a:p>
        </p:txBody>
      </p:sp>
      <p:sp>
        <p:nvSpPr>
          <p:cNvPr id="3" name="Content Placeholder 2"/>
          <p:cNvSpPr>
            <a:spLocks noGrp="1"/>
          </p:cNvSpPr>
          <p:nvPr>
            <p:ph idx="1"/>
          </p:nvPr>
        </p:nvSpPr>
        <p:spPr>
          <a:xfrm>
            <a:off x="0" y="457200"/>
            <a:ext cx="8915400" cy="3886200"/>
          </a:xfrm>
        </p:spPr>
        <p:txBody>
          <a:bodyPr>
            <a:normAutofit/>
          </a:bodyPr>
          <a:lstStyle/>
          <a:p>
            <a:r>
              <a:rPr lang="en-US" dirty="0" smtClean="0"/>
              <a:t>The </a:t>
            </a:r>
            <a:r>
              <a:rPr lang="en-US" dirty="0"/>
              <a:t>cover picture of a popular </a:t>
            </a:r>
            <a:r>
              <a:rPr lang="en-US" dirty="0" smtClean="0"/>
              <a:t>magazine- student </a:t>
            </a:r>
            <a:r>
              <a:rPr lang="en-US" dirty="0"/>
              <a:t>might perceive as a </a:t>
            </a:r>
            <a:r>
              <a:rPr lang="en-US" dirty="0" smtClean="0"/>
              <a:t>part </a:t>
            </a:r>
            <a:r>
              <a:rPr lang="en-US" dirty="0"/>
              <a:t>of the real world and that could easily be the topic of potential </a:t>
            </a:r>
            <a:r>
              <a:rPr lang="en-US" dirty="0" smtClean="0"/>
              <a:t>discussion.</a:t>
            </a:r>
          </a:p>
          <a:p>
            <a:endParaRPr lang="en-US" dirty="0"/>
          </a:p>
          <a:p>
            <a:r>
              <a:rPr lang="en-US" dirty="0"/>
              <a:t>While both images present physical </a:t>
            </a:r>
            <a:r>
              <a:rPr lang="en-US" dirty="0" smtClean="0"/>
              <a:t>description, the AR </a:t>
            </a:r>
            <a:r>
              <a:rPr lang="en-US" dirty="0"/>
              <a:t>offers a connection to the real </a:t>
            </a:r>
            <a:r>
              <a:rPr lang="en-US" dirty="0" smtClean="0"/>
              <a:t>world.</a:t>
            </a:r>
            <a:endParaRPr lang="en-US" dirty="0"/>
          </a:p>
        </p:txBody>
      </p:sp>
      <p:pic>
        <p:nvPicPr>
          <p:cNvPr id="45060" name="Picture 4" descr="http://img.ehowcdn.com/article-new-thumbnail/ehow/images/a07/sd/18/artificial-fruits-vegetables-kids-800x8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4724400"/>
            <a:ext cx="3048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66937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“Massaging resources”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74900" y="1009650"/>
            <a:ext cx="4318000" cy="3238500"/>
          </a:xfrm>
        </p:spPr>
      </p:pic>
    </p:spTree>
    <p:extLst>
      <p:ext uri="{BB962C8B-B14F-4D97-AF65-F5344CB8AC3E}">
        <p14:creationId xmlns:p14="http://schemas.microsoft.com/office/powerpoint/2010/main" val="285310411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8686800" cy="1600200"/>
          </a:xfrm>
        </p:spPr>
        <p:txBody>
          <a:bodyPr>
            <a:normAutofit/>
          </a:bodyPr>
          <a:lstStyle/>
          <a:p>
            <a:r>
              <a:rPr lang="en-US" sz="3200" dirty="0">
                <a:hlinkClick r:id="rId2"/>
              </a:rPr>
              <a:t>http://coerll.utexas.edu/methods/modules/teacher/03</a:t>
            </a:r>
            <a:r>
              <a:rPr lang="en-US" sz="3200" dirty="0" smtClean="0">
                <a:hlinkClick r:id="rId2"/>
              </a:rPr>
              <a:t>/</a:t>
            </a:r>
            <a:r>
              <a:rPr lang="en-US" sz="3200" dirty="0" smtClean="0"/>
              <a:t> show video </a:t>
            </a:r>
            <a:endParaRPr lang="en-US" sz="3200" dirty="0"/>
          </a:p>
        </p:txBody>
      </p:sp>
      <p:sp>
        <p:nvSpPr>
          <p:cNvPr id="3" name="Content Placeholder 2"/>
          <p:cNvSpPr>
            <a:spLocks noGrp="1"/>
          </p:cNvSpPr>
          <p:nvPr>
            <p:ph idx="1"/>
          </p:nvPr>
        </p:nvSpPr>
        <p:spPr>
          <a:xfrm>
            <a:off x="152400" y="685800"/>
            <a:ext cx="8534400" cy="3886200"/>
          </a:xfrm>
        </p:spPr>
        <p:txBody>
          <a:bodyPr/>
          <a:lstStyle/>
          <a:p>
            <a:r>
              <a:rPr lang="en-US" dirty="0" smtClean="0"/>
              <a:t>Authentic </a:t>
            </a:r>
            <a:r>
              <a:rPr lang="en-US" dirty="0"/>
              <a:t>materials present special challenges for beginning teachers and beginning students. </a:t>
            </a:r>
            <a:r>
              <a:rPr lang="en-US" dirty="0" smtClean="0"/>
              <a:t>Teachers </a:t>
            </a:r>
            <a:r>
              <a:rPr lang="en-US" dirty="0"/>
              <a:t>must "manipulate and massage" authentic materials to make them appropriate for the classroom. What do you think </a:t>
            </a:r>
            <a:r>
              <a:rPr lang="en-US" dirty="0" smtClean="0"/>
              <a:t>this means?</a:t>
            </a:r>
            <a:endParaRPr lang="en-US" dirty="0"/>
          </a:p>
        </p:txBody>
      </p:sp>
    </p:spTree>
    <p:extLst>
      <p:ext uri="{BB962C8B-B14F-4D97-AF65-F5344CB8AC3E}">
        <p14:creationId xmlns:p14="http://schemas.microsoft.com/office/powerpoint/2010/main" val="23274900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Massaging resources</a:t>
            </a:r>
            <a:endParaRPr lang="en-US" dirty="0"/>
          </a:p>
        </p:txBody>
      </p:sp>
      <p:sp>
        <p:nvSpPr>
          <p:cNvPr id="3" name="Content Placeholder 2"/>
          <p:cNvSpPr>
            <a:spLocks noGrp="1"/>
          </p:cNvSpPr>
          <p:nvPr>
            <p:ph idx="1"/>
          </p:nvPr>
        </p:nvSpPr>
        <p:spPr/>
        <p:txBody>
          <a:bodyPr/>
          <a:lstStyle/>
          <a:p>
            <a:r>
              <a:rPr lang="en-US" dirty="0" smtClean="0"/>
              <a:t>-Adapting materials</a:t>
            </a:r>
          </a:p>
          <a:p>
            <a:r>
              <a:rPr lang="en-US" dirty="0" smtClean="0"/>
              <a:t>-Adding caption to videos</a:t>
            </a:r>
          </a:p>
          <a:p>
            <a:r>
              <a:rPr lang="en-US" dirty="0" smtClean="0"/>
              <a:t>-Annotating text or songs.</a:t>
            </a:r>
          </a:p>
          <a:p>
            <a:endParaRPr lang="en-US" dirty="0"/>
          </a:p>
        </p:txBody>
      </p:sp>
    </p:spTree>
    <p:extLst>
      <p:ext uri="{BB962C8B-B14F-4D97-AF65-F5344CB8AC3E}">
        <p14:creationId xmlns:p14="http://schemas.microsoft.com/office/powerpoint/2010/main" val="124053921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328" t="14179" r="11144" b="14179"/>
          <a:stretch/>
        </p:blipFill>
        <p:spPr bwMode="auto">
          <a:xfrm>
            <a:off x="381000" y="457200"/>
            <a:ext cx="8610600"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10277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Adapting materials</a:t>
            </a:r>
            <a:endParaRPr lang="en-US" dirty="0"/>
          </a:p>
        </p:txBody>
      </p:sp>
      <p:sp>
        <p:nvSpPr>
          <p:cNvPr id="3" name="Content Placeholder 2"/>
          <p:cNvSpPr>
            <a:spLocks noGrp="1"/>
          </p:cNvSpPr>
          <p:nvPr>
            <p:ph idx="1"/>
          </p:nvPr>
        </p:nvSpPr>
        <p:spPr/>
        <p:txBody>
          <a:bodyPr>
            <a:normAutofit/>
          </a:bodyPr>
          <a:lstStyle/>
          <a:p>
            <a:r>
              <a:rPr lang="en-US" sz="3200" dirty="0" smtClean="0"/>
              <a:t>Using only portions of the resource (song, poem, </a:t>
            </a:r>
            <a:r>
              <a:rPr lang="en-US" sz="3200" dirty="0" err="1" smtClean="0"/>
              <a:t>etc</a:t>
            </a:r>
            <a:r>
              <a:rPr lang="en-US" sz="3200" dirty="0" smtClean="0"/>
              <a:t>)</a:t>
            </a:r>
            <a:endParaRPr lang="en-US" sz="3200" dirty="0"/>
          </a:p>
        </p:txBody>
      </p:sp>
    </p:spTree>
    <p:extLst>
      <p:ext uri="{BB962C8B-B14F-4D97-AF65-F5344CB8AC3E}">
        <p14:creationId xmlns:p14="http://schemas.microsoft.com/office/powerpoint/2010/main" val="204890498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941" t="10048" r="29685" b="13623"/>
          <a:stretch/>
        </p:blipFill>
        <p:spPr bwMode="auto">
          <a:xfrm>
            <a:off x="1828800" y="137031"/>
            <a:ext cx="5029200" cy="6710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539478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7011" r="77101" b="34696"/>
          <a:stretch/>
        </p:blipFill>
        <p:spPr bwMode="auto">
          <a:xfrm>
            <a:off x="2293883" y="31679"/>
            <a:ext cx="5105400" cy="6826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188048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5105400"/>
            <a:ext cx="8686800" cy="1600200"/>
          </a:xfrm>
        </p:spPr>
        <p:txBody>
          <a:bodyPr>
            <a:normAutofit fontScale="90000"/>
          </a:bodyPr>
          <a:lstStyle/>
          <a:p>
            <a:r>
              <a:rPr lang="en-US" b="1" dirty="0"/>
              <a:t>Integrated Performance Assessment (IPA) Resources</a:t>
            </a:r>
            <a:r>
              <a:rPr lang="en-US" dirty="0"/>
              <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r>
              <a:rPr lang="en-US" b="1" dirty="0" smtClean="0"/>
              <a:t>Integrated </a:t>
            </a:r>
            <a:r>
              <a:rPr lang="en-US" b="1" dirty="0"/>
              <a:t>Performance Assessment (IPA) Resources</a:t>
            </a:r>
            <a:endParaRPr lang="en-US" dirty="0"/>
          </a:p>
          <a:p>
            <a:r>
              <a:rPr lang="en-US" dirty="0"/>
              <a:t/>
            </a:r>
            <a:br>
              <a:rPr lang="en-US" dirty="0"/>
            </a:br>
            <a:r>
              <a:rPr lang="en-US" b="1" dirty="0"/>
              <a:t>General- Integrated </a:t>
            </a:r>
            <a:r>
              <a:rPr lang="en-US" b="1" dirty="0" err="1"/>
              <a:t>Peformance</a:t>
            </a:r>
            <a:r>
              <a:rPr lang="en-US" b="1" dirty="0"/>
              <a:t> Assessment Center </a:t>
            </a:r>
            <a:r>
              <a:rPr lang="en-US" u="sng" dirty="0">
                <a:hlinkClick r:id="rId2"/>
              </a:rPr>
              <a:t>http://oflaslo.weebly.com/integrated-performance-assessment-ipa-center.html#.U5Zo8yhN-Mc</a:t>
            </a:r>
            <a:r>
              <a:rPr lang="en-US" dirty="0"/>
              <a:t> </a:t>
            </a:r>
          </a:p>
          <a:p>
            <a:r>
              <a:rPr lang="en-US" dirty="0"/>
              <a:t/>
            </a:r>
            <a:br>
              <a:rPr lang="en-US" dirty="0"/>
            </a:br>
            <a:r>
              <a:rPr lang="en-US" b="1" dirty="0"/>
              <a:t>Examples Interpretive Comprehension Guides</a:t>
            </a:r>
            <a:endParaRPr lang="en-US" dirty="0"/>
          </a:p>
          <a:p>
            <a:r>
              <a:rPr lang="en-US" dirty="0"/>
              <a:t/>
            </a:r>
            <a:br>
              <a:rPr lang="en-US" dirty="0"/>
            </a:br>
            <a:r>
              <a:rPr lang="en-US" b="1" dirty="0"/>
              <a:t>Spanish- Novice Level:</a:t>
            </a:r>
            <a:r>
              <a:rPr lang="en-US" dirty="0"/>
              <a:t>  Getting to Know You IPA (Has text included) Family IPA </a:t>
            </a:r>
            <a:r>
              <a:rPr lang="en-US" u="sng" dirty="0">
                <a:hlinkClick r:id="rId3"/>
              </a:rPr>
              <a:t>https://sstrauss.wikispaces.com/Integrated+Performance+Assessments</a:t>
            </a:r>
            <a:r>
              <a:rPr lang="en-US" dirty="0"/>
              <a:t>  - </a:t>
            </a:r>
          </a:p>
          <a:p>
            <a:r>
              <a:rPr lang="en-US" dirty="0"/>
              <a:t/>
            </a:r>
            <a:br>
              <a:rPr lang="en-US" dirty="0"/>
            </a:br>
            <a:r>
              <a:rPr lang="en-US" b="1" dirty="0"/>
              <a:t>French- Novice and Intermediate levels</a:t>
            </a:r>
            <a:r>
              <a:rPr lang="en-US" dirty="0"/>
              <a:t> </a:t>
            </a:r>
            <a:r>
              <a:rPr lang="en-US" u="sng" dirty="0">
                <a:hlinkClick r:id="rId4"/>
              </a:rPr>
              <a:t>http://cecilelaine.wordpress.com/2014/03/16/my-first-year-integrated-performance-assessments/</a:t>
            </a:r>
            <a:r>
              <a:rPr lang="en-US" dirty="0"/>
              <a:t> </a:t>
            </a:r>
          </a:p>
          <a:p>
            <a:r>
              <a:rPr lang="en-US" dirty="0"/>
              <a:t/>
            </a:r>
            <a:br>
              <a:rPr lang="en-US" dirty="0"/>
            </a:br>
            <a:endParaRPr lang="en-US" dirty="0"/>
          </a:p>
        </p:txBody>
      </p:sp>
    </p:spTree>
    <p:extLst>
      <p:ext uri="{BB962C8B-B14F-4D97-AF65-F5344CB8AC3E}">
        <p14:creationId xmlns:p14="http://schemas.microsoft.com/office/powerpoint/2010/main" val="323235768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Asessments</a:t>
            </a:r>
            <a:r>
              <a:rPr lang="en-US" dirty="0" smtClean="0"/>
              <a:t> using videos- sequential/ all modes</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4245732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714"/>
          <a:stretch/>
        </p:blipFill>
        <p:spPr bwMode="auto">
          <a:xfrm>
            <a:off x="0" y="533400"/>
            <a:ext cx="9022080" cy="6040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076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648200"/>
            <a:ext cx="8382000" cy="1600200"/>
          </a:xfrm>
        </p:spPr>
        <p:txBody>
          <a:bodyPr>
            <a:normAutofit fontScale="90000"/>
          </a:bodyPr>
          <a:lstStyle/>
          <a:p>
            <a:r>
              <a:rPr lang="en-US" dirty="0" smtClean="0"/>
              <a:t>Meaningful </a:t>
            </a:r>
            <a:r>
              <a:rPr lang="en-US" dirty="0"/>
              <a:t>communication. </a:t>
            </a:r>
            <a:br>
              <a:rPr lang="en-US" dirty="0"/>
            </a:br>
            <a:endParaRPr lang="en-US" dirty="0"/>
          </a:p>
        </p:txBody>
      </p:sp>
      <p:sp>
        <p:nvSpPr>
          <p:cNvPr id="3" name="Content Placeholder 2"/>
          <p:cNvSpPr>
            <a:spLocks noGrp="1"/>
          </p:cNvSpPr>
          <p:nvPr>
            <p:ph idx="1"/>
          </p:nvPr>
        </p:nvSpPr>
        <p:spPr>
          <a:xfrm>
            <a:off x="228600" y="685800"/>
            <a:ext cx="8763000" cy="3886200"/>
          </a:xfrm>
        </p:spPr>
        <p:txBody>
          <a:bodyPr>
            <a:normAutofit/>
          </a:bodyPr>
          <a:lstStyle/>
          <a:p>
            <a:r>
              <a:rPr lang="en-US" dirty="0"/>
              <a:t>This specific pop magazine photo </a:t>
            </a:r>
            <a:r>
              <a:rPr lang="en-US" dirty="0" smtClean="0"/>
              <a:t>might </a:t>
            </a:r>
            <a:r>
              <a:rPr lang="en-US" dirty="0"/>
              <a:t>elicit opinions about the number of children the celebrity couple has, or the racial diversity </a:t>
            </a:r>
            <a:r>
              <a:rPr lang="en-US" dirty="0" smtClean="0"/>
              <a:t>the </a:t>
            </a:r>
            <a:r>
              <a:rPr lang="en-US" dirty="0"/>
              <a:t>children represent</a:t>
            </a:r>
            <a:r>
              <a:rPr lang="en-US" dirty="0" smtClean="0"/>
              <a:t>.</a:t>
            </a:r>
          </a:p>
          <a:p>
            <a:endParaRPr lang="en-US" dirty="0" smtClean="0"/>
          </a:p>
          <a:p>
            <a:r>
              <a:rPr lang="en-US" dirty="0" smtClean="0"/>
              <a:t>Goal -to </a:t>
            </a:r>
            <a:r>
              <a:rPr lang="en-US" dirty="0"/>
              <a:t>engage students in meaningful communication. </a:t>
            </a:r>
          </a:p>
          <a:p>
            <a:endParaRPr lang="en-US" dirty="0"/>
          </a:p>
        </p:txBody>
      </p:sp>
    </p:spTree>
    <p:extLst>
      <p:ext uri="{BB962C8B-B14F-4D97-AF65-F5344CB8AC3E}">
        <p14:creationId xmlns:p14="http://schemas.microsoft.com/office/powerpoint/2010/main" val="219091335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use videos?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43200" y="1295400"/>
            <a:ext cx="3452013" cy="3473073"/>
          </a:xfrm>
        </p:spPr>
      </p:pic>
    </p:spTree>
    <p:extLst>
      <p:ext uri="{BB962C8B-B14F-4D97-AF65-F5344CB8AC3E}">
        <p14:creationId xmlns:p14="http://schemas.microsoft.com/office/powerpoint/2010/main" val="3787557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6781800" cy="1600200"/>
          </a:xfrm>
        </p:spPr>
        <p:txBody>
          <a:bodyPr>
            <a:normAutofit fontScale="90000"/>
          </a:bodyPr>
          <a:lstStyle/>
          <a:p>
            <a:r>
              <a:rPr lang="en-US" dirty="0" smtClean="0"/>
              <a:t>Listening/reading  in layers</a:t>
            </a:r>
            <a:endParaRPr lang="en-US" dirty="0"/>
          </a:p>
        </p:txBody>
      </p:sp>
      <p:sp>
        <p:nvSpPr>
          <p:cNvPr id="3" name="Content Placeholder 2"/>
          <p:cNvSpPr>
            <a:spLocks noGrp="1"/>
          </p:cNvSpPr>
          <p:nvPr>
            <p:ph idx="1"/>
          </p:nvPr>
        </p:nvSpPr>
        <p:spPr>
          <a:xfrm>
            <a:off x="0" y="685800"/>
            <a:ext cx="8991600" cy="3886200"/>
          </a:xfrm>
        </p:spPr>
        <p:txBody>
          <a:bodyPr>
            <a:normAutofit/>
          </a:bodyPr>
          <a:lstStyle/>
          <a:p>
            <a:r>
              <a:rPr lang="en-US" dirty="0">
                <a:solidFill>
                  <a:schemeClr val="tx1"/>
                </a:solidFill>
              </a:rPr>
              <a:t>When you are teaching listening or reading, beginners </a:t>
            </a:r>
            <a:r>
              <a:rPr lang="en-US" dirty="0" smtClean="0">
                <a:solidFill>
                  <a:schemeClr val="tx1"/>
                </a:solidFill>
              </a:rPr>
              <a:t>might </a:t>
            </a:r>
            <a:r>
              <a:rPr lang="en-US" dirty="0">
                <a:solidFill>
                  <a:schemeClr val="tx1"/>
                </a:solidFill>
              </a:rPr>
              <a:t>be able to understand only a small portion of a text. </a:t>
            </a:r>
            <a:endParaRPr lang="en-US" dirty="0" smtClean="0">
              <a:solidFill>
                <a:schemeClr val="tx1"/>
              </a:solidFill>
            </a:endParaRPr>
          </a:p>
          <a:p>
            <a:endParaRPr lang="en-US" dirty="0">
              <a:solidFill>
                <a:schemeClr val="tx1"/>
              </a:solidFill>
            </a:endParaRPr>
          </a:p>
          <a:p>
            <a:r>
              <a:rPr lang="en-US" dirty="0">
                <a:solidFill>
                  <a:schemeClr val="tx1"/>
                </a:solidFill>
              </a:rPr>
              <a:t>This should not discourage you from using the text with </a:t>
            </a:r>
            <a:r>
              <a:rPr lang="en-US" dirty="0" smtClean="0">
                <a:solidFill>
                  <a:schemeClr val="tx1"/>
                </a:solidFill>
              </a:rPr>
              <a:t>beginners</a:t>
            </a:r>
            <a:r>
              <a:rPr lang="en-US" dirty="0">
                <a:solidFill>
                  <a:schemeClr val="tx1"/>
                </a:solidFill>
              </a:rPr>
              <a:t>. </a:t>
            </a:r>
            <a:endParaRPr lang="en-US" dirty="0" smtClean="0">
              <a:solidFill>
                <a:schemeClr val="tx1"/>
              </a:solidFill>
            </a:endParaRPr>
          </a:p>
          <a:p>
            <a:endParaRPr lang="en-US" dirty="0" smtClean="0">
              <a:solidFill>
                <a:schemeClr val="tx1"/>
              </a:solidFill>
            </a:endParaRPr>
          </a:p>
          <a:p>
            <a:r>
              <a:rPr lang="en-US" dirty="0" smtClean="0">
                <a:solidFill>
                  <a:schemeClr val="tx1"/>
                </a:solidFill>
              </a:rPr>
              <a:t>Instead</a:t>
            </a:r>
            <a:r>
              <a:rPr lang="en-US" dirty="0">
                <a:solidFill>
                  <a:schemeClr val="tx1"/>
                </a:solidFill>
              </a:rPr>
              <a:t>, </a:t>
            </a:r>
            <a:r>
              <a:rPr lang="en-US" dirty="0" smtClean="0">
                <a:solidFill>
                  <a:schemeClr val="tx1"/>
                </a:solidFill>
              </a:rPr>
              <a:t>focus </a:t>
            </a:r>
            <a:r>
              <a:rPr lang="en-US" dirty="0">
                <a:solidFill>
                  <a:schemeClr val="tx1"/>
                </a:solidFill>
              </a:rPr>
              <a:t>on a short activity that </a:t>
            </a:r>
            <a:r>
              <a:rPr lang="en-US" dirty="0" smtClean="0">
                <a:solidFill>
                  <a:schemeClr val="tx1"/>
                </a:solidFill>
              </a:rPr>
              <a:t>the </a:t>
            </a:r>
            <a:r>
              <a:rPr lang="en-US" dirty="0">
                <a:solidFill>
                  <a:schemeClr val="tx1"/>
                </a:solidFill>
              </a:rPr>
              <a:t>students can accomplish and that will give them more </a:t>
            </a:r>
            <a:r>
              <a:rPr lang="en-US" dirty="0" smtClean="0">
                <a:solidFill>
                  <a:schemeClr val="tx1"/>
                </a:solidFill>
              </a:rPr>
              <a:t>confidence.  </a:t>
            </a:r>
          </a:p>
          <a:p>
            <a:pPr marL="0" indent="0">
              <a:buNone/>
            </a:pPr>
            <a:endParaRPr lang="en-US" dirty="0">
              <a:solidFill>
                <a:schemeClr val="tx1"/>
              </a:solidFill>
            </a:endParaRPr>
          </a:p>
        </p:txBody>
      </p:sp>
      <p:sp>
        <p:nvSpPr>
          <p:cNvPr id="4" name="AutoShape 2" descr="data:image/jpeg;base64,/9j/4AAQSkZJRgABAQAAAQABAAD/2wCEAAkGBxITEhUUEhQUFBQVFxQVFBcYFBQUFBUUFBQWFxQUFhQYHCggGBolHBQUITEhJSkrLi4uFx8zODMsNygtLisBCgoKDg0OGxAQGy8kICQsLCwsLCwsLCwsLCwsLCwsLCwsLCwsLCwsLCwsLCwsLCwsLCwsLCwsLCwsLCwsLCwsLP/AABEIALwBDAMBIgACEQEDEQH/xAAcAAABBQEBAQAAAAAAAAAAAAAFAgMEBgcBAAj/xABCEAABAwIEAwQIAwYGAAcAAAABAAIDBBEFBiExEkFRImFxgQcTMpGhscHRFEJSIzNicpLwFRZDguHxJCU0U6Kywv/EABoBAAIDAQEAAAAAAAAAAAAAAAADAQIEBQb/xAAqEQACAgEEAQQCAQUBAAAAAAAAAQIDEQQSITFBEyIyUUJhIwUUcaGxFf/aAAwDAQACEQMRAD8A1BdsucKVZXKiV666WrlkAeuuFdskkoDJ1c4kp0RAvZICOGApeK6ErhUAIASg1OtiSyAN0FW/oZDEoMUKtxeKPdwHmqxief4I72dfw1+SlRb6H16eyfSLnwLhYs3l9I7ehXmekmPnxDyU+nI0f+db9Gjlibc1U6j9IFM7d4Hjoj1LmKB40e0/7goawZp6ayDwESEktXI6pjtiE7oUCuV2MpBCeLEktQCeRpcCWWrhCCRKSUtcsgBBCSQnCEmyAEFqSQllJCAEBJcEuySUANkJFk44JtwQBYl5KsuIA4uEJSQSgGJKmUdJexcm6Sn4jqipsAqyZaMcPIrhBFkFq6Utceh2RZkoSZwHNS8ltoKjan2sXGNtuqvnDN0dKw63dsGjclPSbFQjKx4SDeKYxHC0lzgLLOsxZ+J0i2/V/wAKh45maSoeS93Z5NvoB3pmiwmSoPYcLc9E2MV/k7NGgjBbp8nq/HJJDdz3He2unwXKKjqJrhkbnA81dss+jhntTnivy1Df+1o1BhUMDQ1jQANgrRm0PnqVWsRMbpMg1klgbN6m5KP03o0sW+slebbgAAFaZ+LYzewUKtxKMm3ELjkCL+5V5M6utl0V9uT6K1nRg+PF907HkugI0j4fB72/EOTtVisIGpsBvc8PzsojM2UzP9Ro/wB4d8AShov6Vkux4ZQiiN46iePu9aHN9zwfmiNJR1bBpKyccrt4HW/mGh9yBS5ypb/vGD3qTT5ygH+rHf8Amb91XaVehckWL8eWWErC2/Pdv9SmscHbIDFm6N2lg8fwlp+qnUeJwSXDSWOHcW/PR3kolBmO3+n2x5SCJYmnMTkQdzse8fUJfAqGFtxeJEfhSSE89qbIUE8jZavFKXHBSSNkLgS1wBADZCRwp0hIKAEOCQU4UkhAB5JS1y6AEEr0bbmy6plNDYXVZtY4CPLJEQACbnkXC9RKqRJcuDVGPJ11RopDJtEPjhJIJ5IbmLFREzTfYeKzer7h2xPgVmbE3MYfVDiedh9T3LGcRy/VVEhdK8gk687DoNVpMVYXN4nakgXUckXvz+C6VbyuSaV6Znf+R2tGrnE776lWLBImwACxJ5NGpRqqHGbN0PW2y9TUzWHQXedzzP8AfRNUUujem3EKQ4m8MBDbE8ibW8VErscDRd7vJoJPuGqeFBJJ/C222xSX0VNTgvkLRbck/dTlCl6UeVy/oEy11RJpFGf5nnT3bpl2X6iT97KQOjTp8RonKnNwPZpYHSnqf2bfEGxuo4Zis+7o4R/C0k26cRJ+QQ20XVty7xEfiyrC32jfvOp9647CKNvtOZ5uaBfz5pv/ACPK/WWeV197vNvglt9H8IGvxJJUpgr8vmxiXYbQnYxf1N+6Q7LVK/UWPgQU8cgQcred/oQo0vo9A/dvew/wuIHzVWwd/PzIVTk0NuYXuaeQB0UThr6fS7ZB366eJsprsBxGA/spnPA5SDiafO9wm/8AMs8JDauAEfmfGSQOXsOF/ioTHx1Fnjkew7PkkTrPa5pG7Dbhd4HkVoeXc1QVQ7J4X27TToR9D5KjGlpaxhLC0/Np8Nwq9WYNUUr+OIu7OzhoQOf980bchOujUxxJYkbq9iZexZ5lL0gEn1dTYHQNeBYO8Rc2PmtHilDxcapbRwNRo7NPPnoivSSpD2JhygRF5EpK6uNQSJKS5LSSUANLicKSgA2SlRxEqRFB1UkiwVJ2Fow+yNFEAnnPsE08ptzkhS+zRsQ2+bVIjhLjc7JUcAJuU/JUBoVbGsFk2uCJiNQI2lZlLWGqqHOvdkZs3ld25PfvuinpBxg8IjYe088ItvY6H5qBg9KI4wByGp6nqs1VTsn+kO+McvySKirawa6JsO47OBsEIq4fXSAuuI4ySb6BxH0Cl00BqCA02i6jTitvbuXdjDajVXUtu9hmBpkPCzb9XTwRamoo4W3cR1JKEYljEVDHrvbstFuJ1rDQc9whmGxz1xEk9xHe7I9Rax0Lup0UCZyc/OEghiGYJZTwUjQORke0lo8Ggi/n7kuhyh6x3rahzpX7gvILW/yMAAAVgihhp2FzuFoaLk7AAbkqv1GZp6k8FE2zb2Mzh2R3saR2lGBcW/xWP2HXU9PA27i0W8FX6jOQuG00D5eV7FjfG5BuFMw/JwcQ+d75XdXuJHW1jy1VkhoYIhsB4BQyrlWny9xRqipxWb92IYh3sdI4eZcB8Ew7LmKO9qsf4NjiZr/SVb63ONBDcOljuN2hwc7+kaoU/wBJ1J+USO8IZLe+ygmMpfhAAPyzibR2auQnvDD/APlMO/xiD87Jv5ogPiwtVhZ6UKO9nCRvjE/7Ixh+bqCo0bLGSeXEA7+k6qG0MVty5nDKKRTZ9liIbV05F93suW93ZP3Vjo5qOsbxNLXXG3MX5FvIo9W4JBO0izSD3Kh47kV8R9ZSuMUjTdpaS3yIGhCNxKnTLlZiyNjeTnxOMtK5zHDUcJFvBzbdoLmD5h4z6iqAbJsHbMee6+xRTLGa3Fwp61vBNsCRZr+lu/uT2bMqNmaXNtfcHp3jvUp85HKcl7bF30yt5iy3a8keo3LeneEb9H+ZXX9TKb20aSdf5SFEy1izi401Qbvbfhd+totqe/VDcz4QYHmWM2Djra+hPMK/D7NmVdH0Lu/DNjdqLhMPageScbE0Lbm7gLHrcKwShIPNX0PT2OLI/CkEJ2ySgoNBeISly6AEEJBCcKbcgC08a56xCzVEaLzKpYdxt2E6RyZe9Munuo8sqlyJiiRNU2CBYniVgdV6urLKiZrxrgY7Xl/fzWex5WDRCsGfjnVFcdezELebv+lcY9AqDkmPQvP53X+yu77uDWN3doe4cyulpatsFglw3yx4GDE6okMbLhrSLkbE82+CvOC4AGtF9+v0TWAYY2Jgv5955lSqzFjf1cYufgFosl4QrUXOXtj0iPWZNoDIZZYo3PPN4Djp+m+3kiNPh0YtwNcBy5D3JukYGi7t+aYlxsl3BEOIjQn8rfHvS8sze6XGQPjGQ56iYOdUcUI1ERaLX8RvzRyiwH8OwANFgPy2+Sk0z3Ahz3kkeQ9ymUmOQvf6sPBf0Go8L9VG6RErZ7dvgz7Hs11PrDDS00rnjQukY6OIDqHkdpQocq1NT2quaR4OvAC5jGnutY2WvPhadwD5Jt9Iw/l+in1CXdhe1YKNQZNpmCwjYP8AaEVjwCEflHuR2SgHJxHyQfEqeqYLxNZJ3FxafkVPqMp61kn2MT5agcNWNPkq5i3o7p36hgaereyfgn5My1cX7+jnaBu5lpW/Cx+CKYXmiGbS5a7m14LHe5yN7L+pdFZTKA6kxHDTeF5mhBuY3m5DRyaSr1lbNcFbHpo4aPafaaehRmqgbICCFlucMCkpJBV0os9hu4cnDnpz5qeH0Pi4ahYfEiyZ2ym2Vpc0WcO0CPauNrFRMkY495dS1FvXRga/rab6+I0v4hWDKeYGVtOHDfUOHMOGhCqWdaU000dVGNWOAdbmxxsb/BC54HVTbTqmufArPGAOFpYdJGdppGhuOV/MqRhlSyspg4gXIs4dHDRw991bOJs8AI14m/MKg4KPw9dLD+WUesHiNCpzkmqblDn5Ii5Um/C1RidccR7JWrNPEAVmmZ6cRzRzfpNz7ua0PCpuKMHuCm37I/qn8sI2Djk3ZPPTKUclCOFc4UoJLkAJLUkhKK9ZAE+Wnv3pDogEt9QAok1UsLwbzksllDnqdFGq6m6GVlXYJMh8IkbFqu11lebq8udYHxVzxmqJBsq3Jl9zo3SSb2JHxS4tKayaHzEIZSAETR3XWjZZpeI8Z8lnORxxNGmxt5afda5RgRx320XdjxHBnslhcDeP4t6sCNntu0b3crp3CKfhbc77k9SdyqzhbjUTulPUtZ04QTwkeI1VgxeuEELnE+y0nXrbRUZlmse37IOPYs57/URHtH2iPyj7oph1O2Jn96qq5Pjc+8smrnm9+4628BdO53xt0bWxRm0kp4G9QOZHfqFVZ6L+mlLYiXVYo+qkMUJtG02e8H3sFuasmF0LYmiwH1PeUDyth4hiaOdtTbUnmTbmpWYcabTwue82DQSfsESfGBMm5S2IMVmboKe3r3hrSQ0EnW5NgPBWOGZrwHNNwdR5r57pGOkJravV1uJjSLiNltLA/mKuORcdq2ufJMf2DrGOPh7TG9b99r271GCbKcGrXXrKPS1rJAC0g3S3XGygRgWWjmAo0uGwuN3MaT3gEpwVQvY7pdweaA5GDhzOVx5qFiGAtkYW35c0Vt0K7c9yFwCbTyZnlnItTRVMjmPa+GSxLdQQRzG/VT874Y6SF44XHQ7K/BcdGDuFZTwO/uJb1NmXejGpe6kDHtc0xlzLOFiQDofp5IJnKQRVUMmos8C+2hOvwutrELegQPHMoUtULSsB6dR3q0ZpPI+nVKNzm1w8lBzVHxQE2ubaeaNZKq/WQNJ6I/iuUIpYjGCW6WFu5DsFwP8ACMEfFxAbE7+4IcsovZfXLTOPnP8AoIvCbsnHJCqctCLJNkteQSNELiWU3dADc8veoc0qdnIQqsqVzmdJIbqZ7FC6uS6VVPLrWTkVHYXO6W8RWWOjyC4qTidd23ROY2bQPA/S75FcqKrhKG4nXgxvudOE/IrKrlK1JfZoVbwOZChADB1uT71c8z15jpzbc6e9U/JZtYcgND4k8kTzzKSImg7v18l6ZroyzSc0g7lCl4Yx4BCPSbU/s2xD/Ue1p8L3IVly43sBUv0iv/8AE0wOxf8ARJ7kIre67ktOAQBkQtyCpzz6/EzfVsIAaO91nE/JXuiH7HToqHln/wBfU3/U3/6qV2y0F75v9GlUos1Z3neUz1cFN+S5keOvANB4arRb9nyWZVbv/Ntf/bNu42aqdsTS+WyVjUfFJBB+Vzru/lYL2+CtbYxHGLchp9FV8wfs6mnlOjQS0nl2horU14ezyQ2TPJ3Ci+Il4Op1cNeE+Ct+G4s2QdDzHNUuGe4sTYjdcjqOB3Fc3Hf169VRzwm2Rsy8GgSRh2vPqmDG5p01CrdFmB49tvhY3Ux+YWEXuojfGRf+3mnwiXU4sWbggf30U/D6hz7O2by6nvVZocVbPKWtIIbbi56nYfBWmI2AAUSs8ILIJLGOSbxLwcmGvSwUIzbRUjAdeiT+IAHcnQhdfQOeHNDiARYW3F1bel2EUn2QsezTHC08PacOQ+qGYPVmVvG43LufcouL5E9ZqyRzXcye0D4jRE6LCXwsDTrYbju7ldSi+jRZ6aqxHskEpN02XpXErHPTZ5JXuJeuoLiUktTiQUAAaybvQeR5c6wUmZxcdCnYWtYNd1y5TSR1oQ3dHIKcNF3bqHiFeALJrE8UABQOFklQ6zRoeawW3OcsQNsa1GO6Rx8T5X2Zr196ttJkvigPELkg38wjeV8thgBI15q7xQANtZb9PpNuJPs5+o1eXiJ884BOYpjE/R7Hlh8BqLohnCbWA8uM/Jc9JNIaXEmyWtHMBt+tpsfgR70xmQ8dOCPylp8huu2uWaa8SUZffZoOW5LsCpvpRiIkgf8ApejmSK0Ojb4BL9I+Fmalfw+0BxDxGvyukviRhXsvwydgcnFCPBUCN5gxSQHaQNPnt90d9H2LiSMA7jsnxCgeknDHNLKmPeM62/SSChPnIyK2XOL8l/hk4mhZ1niEwVEVTrYHhf4EHVWHKOOtmiab7geRRPHMObPG5jhcOFj4KvTM0f47Hu6BUsTKqCx1uNxuDyIQekxGam7E4u0aB4ubjlfohlJVy4e8Ry3MR9l/IXOgKtcNfDM0G4IKhjppxX6BpxVjjxNeNe8J/DK1j5C0ODja5G9tf+Umoy/Su14Ge5dw/DoIHcTA1p2NtNFSzmDRMJxTyHZmaaIFi5NjorBxAjRA8X2K41uVF44OnTbh5QR9GsFoi47ve4k3udDYa+RWgtkVJyOy1M238fvL3H5qx09Rcd9zfxB1WqiRi1OZzbC7HqQ1yHMmTzJluTMkohFrl54UZr1JadFOExLWBpk4vbmng4IbiILQXjz8FEosSDzodkhz2vA1VbllBaooWP3HmhlRhLx7JuPii0cydDk+L8iHHHZU5GkGxBC41ytckLXbgFDKrBgblhsenJMUvspgEXXivVFO9hs4adUzxK3fRGcdlCGJhpN91GrMY6FDc20ckbwWa3OqIZWyrLNwvlFtb212XndtlvB6b+KpbmyPhuHS1TtiG336rTsvZbbGBoO/RE8EwJsbQANkdbGBsunptJGtZfZyNXrJWP29DcMQaE/dMvfZR3VgC2NpIwJNspnpjwgS0Zka274rPb103t5fJZtglSJYOE66ag94/wCVteMTtkjc3cEEe9YBwOpKt8ThZrjdn8qim5SeDr6ZNVtMO5JxD1TjE86tcR4gc1qAAljtvcLGsTBY8Ts8HC3LqtCynjjXtFjon2LyV1leWpxKLXNfh1ZppC83HQE7/RaHTzx1MNjZwI8d0/mbAo6uItcAeh5g8iCszpKufDZfVy3MZPZcNvBKzgE1fHj5IZrqWbC5y9t3QOOmvsd3/KvWBZljmYCDv705BWwVcdjwuBHOxBVRxbJL43mWkeWnU8N9PJQUklNbZl7rqKKZtnAEHrYqo1+TuEl0D3RnoDp7uiCx5krKfSeN1uoHLyRCnz6w+1ceIUPkhVzr4jyNmjxBgtxMd5WUSooq9+he1neL3ROTOkPVD6jOLD7IJ8AhBtm38Q/l6WSFnDM/jts47nxU6vma4GyoFRX1U2jGFoPM/NPYa2WAEySlw3seXgbrNqdNvXtNEJOLwzVsi29QG9C4f/In6olO0sl52f7gQN/NUz0aY+yV0sY3Y4Hye3r4hy0aaEPFis9cHFJMpOSzkYZJopNMSSFEMDhce5S6GIgLWmIk8hNhAUhqhxjW6lNepUhMkcdDe4OypL6d1LLwaljvYJ3vzBKvjHIfjuHeujIGjt2noQqW15jlFqrNssMhUtXcIhDUKk09a5jjG7RzdDdGaarWau3PBpnWmWUTJxsiDx1KkxyrQpGaVRPlia4WIBQaowS7uybDoiUcqfEidGQmUCgf4a17hcXVswugaxugVepp7FWOjrBZJo2o06mE2giNFHqKkBQ8QxINCqldjZOjSmWXxgJq07l2HK3EwNkJfXFxQ5jy43KdD7LHK6UjfGiMSe2VU7O2ANqAHDR7fZP0VhkqENq6tLVjg8obDhlAo5S0mGUa62J2IXIap9LJdv7on3HmjmMUbZR0O4I3CC2LRwS6jbi5HxXY0+pVkcMe8Ps0fL+YWyNGu6IYvg8VTGWuAN/7ushjbJA7iiPZ3srbgGcb2Djr0TJ18cGK3Syre+tgTEcq1dE4vp3F7N+HXT7pygzu5nZnY5rhvcLR6fFI5BrZQ8TwKmnHaa0/P3pWMcFFdniaK7Dj9NMNS3zt9VFqaKjfrwsN/BdrvR1ETdjnM8D90LlyDINpnpeWXUq/xbRIOE0g/K1IcaWPUcA9yhnJEv5pXfFdZklo9pzj5o3MG15kN1uYo23DNT3fdV2tlqKj2QWt+auDMGgi5C45nU/FQMTxOKMaWVlkrJw/HJ30Z0pp6vV3tsdp1LXN+Vz71usMmgXzFR4+4VUUmvCx/Lm11uIfAe5fRmF1HEweCz28MrB5WF0g016eHch7H9VKjmChMo0SWhOsCaa8JYkUlGSY3J0KI2RONkTFLAqUSrZ3wgkCeMXczVwA1cPHuVawvFAQNd9VqbmhwsdbrKc7YJ+DkM7AfUvI4rbRuJtewHZadyTssOqqknugbNLbH4yLHT1feiUVTos/w/FgRujFPil9AkQuNE6H2XGOpCeFQqxT1moCKwscRda4TyZpVqPZVJK4BEsMxC4VHimLjurbg8dgFjqlJyNlsElySsXc5zd1VBPwusVc6tl2qk4vAWuurXpyKUtIJwVYS5KlVllbZOfj7pSt8DcZDM1Uhk9QoclUolRVBTJt9EqJKfPZRJ52n2gCO9D5awk2bqfkpVHhbnm7vcphCzd7Skp7RpwB/d7fp5KDUQNJ1HC7qPurL/g5GwXW4Tx6OC61WqaWJl4Wp9lWhxCeLZ1x3opR5zkZo8HyU2qynp2CQe/UIRVZcmbyDvgtKvpfku4VTD0GfWne4T5ztGeYVDnw6QbsKhzU5G7SPJDlAXLSwL/UZzjtugNdnUclU5HNRDK2W5KySwHDGD2nde4d6W5xXgzThGLxFDdRjVRO7hjDiTyaCSrFgWQ5JO3U3114b6DxWm4BlGGBo4WAGwubam3U80VqqcNGgWO3UN/EiKjnnn/hnk2XoIhYNaPIbjmrhlas44m63toT3t0PxCC44RqouVa7glLCdDq3x1LlgVkt/uNWzMTSGvXRJqokcl0+0remYZLBKbMUuOdQy8JmSR2wH2UNkJBf8c0aXCXDUX1Og6ILE0g3dqVIEvkq7mDiHoKi5XcUoWTwvjkaHNe0tcDsQRYhC6esHK7j0GqM0znHcAD4rRB54EWR28nzLMyeCqlgc793IW+IOoKuOFzhrd1B9NFL6ivjkb/qsN/FhA+qYyrAZbOdfw6rmX17ZppHZU99SZdcIY6Q3dtyVygNgEAw8taAEWZLotFbwjDMzigprG6sVJLYKFHGBslcSUsIe3kKPqhZAcWHECpAF12eAEaqXkhYTKHWv4SUwytHVT8ywAA2VUw7tycJ21VI17hu5YDE1d/dlHjDpDzt4FWKlw6MN2RCgomX2TFDBX1CFg+FE2uOitdJh4aNlIo6doGgUuTZOUsGeXLIE8QUW4CfrHmyBulN90qUuRkYhOSpXmyA8lBabqTThUaz0T0KNM13JMy4Mw7t+CL0zAnajQK9cWvJO4rH+U4XmxaFccCwiOBoaxoAUPBe0/VWV7ANlfnJSVueB6Jii17RZS6cqLiOyu44QqPZR8djGqqjQWyAt1cw8Q8+StePHVV2No4rLnz4kjoQ6NAwisD2go1HqFQsGnc2QAHQ7q60jzZboSyYrY+R5wSQ66eTbmBXEnvVL3qhz18Upkfj70o07e/zJKrgtkXSyNG1h4I7SPugtLE0bABF6NNrE2dGbenTDwWU81tGSWcejXAj52QHAJQ0WHJXv0yRA4ZMTy4CPEPaszwCQ6eXyP2WPWLE0zbpXmrBeIJL2RWOTRAKVyJxu0URZM1k/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5780" name="Picture 4" descr="http://www.klatmagazine.com/wp-content/uploads/2012/01/Picture_312.png.scaled5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5238" y="4209787"/>
            <a:ext cx="3771900" cy="2640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239240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66" y="4583164"/>
            <a:ext cx="6781800" cy="1600200"/>
          </a:xfrm>
        </p:spPr>
        <p:txBody>
          <a:bodyPr>
            <a:normAutofit/>
          </a:bodyPr>
          <a:lstStyle/>
          <a:p>
            <a:r>
              <a:rPr lang="en-US" sz="4000" dirty="0"/>
              <a:t>Listening/reading  in </a:t>
            </a:r>
            <a:r>
              <a:rPr lang="en-US" sz="4000" dirty="0" smtClean="0"/>
              <a:t>layers.</a:t>
            </a:r>
            <a:endParaRPr lang="en-US" sz="4000" dirty="0"/>
          </a:p>
        </p:txBody>
      </p:sp>
      <p:sp>
        <p:nvSpPr>
          <p:cNvPr id="3" name="Content Placeholder 2"/>
          <p:cNvSpPr>
            <a:spLocks noGrp="1"/>
          </p:cNvSpPr>
          <p:nvPr>
            <p:ph idx="1"/>
          </p:nvPr>
        </p:nvSpPr>
        <p:spPr>
          <a:xfrm>
            <a:off x="0" y="457200"/>
            <a:ext cx="9144000" cy="4114800"/>
          </a:xfrm>
        </p:spPr>
        <p:txBody>
          <a:bodyPr>
            <a:normAutofit fontScale="85000" lnSpcReduction="20000"/>
          </a:bodyPr>
          <a:lstStyle/>
          <a:p>
            <a:r>
              <a:rPr lang="en-US" dirty="0">
                <a:solidFill>
                  <a:schemeClr val="tx1"/>
                </a:solidFill>
              </a:rPr>
              <a:t>For example, </a:t>
            </a:r>
            <a:r>
              <a:rPr lang="en-US" dirty="0" smtClean="0">
                <a:solidFill>
                  <a:schemeClr val="tx1"/>
                </a:solidFill>
              </a:rPr>
              <a:t>video </a:t>
            </a:r>
            <a:r>
              <a:rPr lang="en-US" dirty="0">
                <a:solidFill>
                  <a:schemeClr val="tx1"/>
                </a:solidFill>
              </a:rPr>
              <a:t>about a famous movie </a:t>
            </a:r>
            <a:r>
              <a:rPr lang="en-US" dirty="0" smtClean="0">
                <a:solidFill>
                  <a:schemeClr val="tx1"/>
                </a:solidFill>
              </a:rPr>
              <a:t>star. Explain that understanding will be minimal. </a:t>
            </a:r>
          </a:p>
          <a:p>
            <a:endParaRPr lang="en-US" dirty="0">
              <a:solidFill>
                <a:schemeClr val="tx1"/>
              </a:solidFill>
            </a:endParaRPr>
          </a:p>
          <a:p>
            <a:r>
              <a:rPr lang="en-US" dirty="0" smtClean="0">
                <a:solidFill>
                  <a:schemeClr val="tx1"/>
                </a:solidFill>
              </a:rPr>
              <a:t>Show </a:t>
            </a:r>
            <a:r>
              <a:rPr lang="en-US" dirty="0">
                <a:solidFill>
                  <a:schemeClr val="tx1"/>
                </a:solidFill>
              </a:rPr>
              <a:t>the video without sound and have the students write three </a:t>
            </a:r>
            <a:r>
              <a:rPr lang="en-US" dirty="0" smtClean="0">
                <a:solidFill>
                  <a:schemeClr val="tx1"/>
                </a:solidFill>
              </a:rPr>
              <a:t>simple sentences </a:t>
            </a:r>
            <a:r>
              <a:rPr lang="en-US" dirty="0">
                <a:solidFill>
                  <a:schemeClr val="tx1"/>
                </a:solidFill>
              </a:rPr>
              <a:t>in </a:t>
            </a:r>
            <a:r>
              <a:rPr lang="en-US" dirty="0" smtClean="0">
                <a:solidFill>
                  <a:schemeClr val="tx1"/>
                </a:solidFill>
              </a:rPr>
              <a:t>the TL about </a:t>
            </a:r>
            <a:r>
              <a:rPr lang="en-US" dirty="0">
                <a:solidFill>
                  <a:schemeClr val="tx1"/>
                </a:solidFill>
              </a:rPr>
              <a:t>what they think the video is about</a:t>
            </a:r>
            <a:r>
              <a:rPr lang="en-US" dirty="0" smtClean="0">
                <a:solidFill>
                  <a:schemeClr val="tx1"/>
                </a:solidFill>
              </a:rPr>
              <a:t>. </a:t>
            </a:r>
          </a:p>
          <a:p>
            <a:endParaRPr lang="en-US" dirty="0" smtClean="0">
              <a:solidFill>
                <a:schemeClr val="tx1"/>
              </a:solidFill>
            </a:endParaRPr>
          </a:p>
          <a:p>
            <a:r>
              <a:rPr lang="en-US" dirty="0" smtClean="0">
                <a:solidFill>
                  <a:schemeClr val="tx1"/>
                </a:solidFill>
              </a:rPr>
              <a:t>After the group </a:t>
            </a:r>
            <a:r>
              <a:rPr lang="en-US" dirty="0">
                <a:solidFill>
                  <a:schemeClr val="tx1"/>
                </a:solidFill>
              </a:rPr>
              <a:t>shares the sentences, play the video with sound and then compare their sentences to what they heard in the video. </a:t>
            </a:r>
            <a:endParaRPr lang="en-US" dirty="0" smtClean="0">
              <a:solidFill>
                <a:schemeClr val="tx1"/>
              </a:solidFill>
            </a:endParaRPr>
          </a:p>
          <a:p>
            <a:endParaRPr lang="en-US" dirty="0">
              <a:solidFill>
                <a:schemeClr val="tx1"/>
              </a:solidFill>
            </a:endParaRPr>
          </a:p>
          <a:p>
            <a:r>
              <a:rPr lang="en-US" dirty="0">
                <a:solidFill>
                  <a:schemeClr val="tx1"/>
                </a:solidFill>
              </a:rPr>
              <a:t>Finally, give the students a few very simple questions that can be answered by listening to the </a:t>
            </a:r>
            <a:r>
              <a:rPr lang="en-US" dirty="0" smtClean="0">
                <a:solidFill>
                  <a:schemeClr val="tx1"/>
                </a:solidFill>
              </a:rPr>
              <a:t>video.</a:t>
            </a:r>
          </a:p>
          <a:p>
            <a:endParaRPr lang="en-US" dirty="0" smtClean="0">
              <a:solidFill>
                <a:schemeClr val="tx1"/>
              </a:solidFill>
            </a:endParaRPr>
          </a:p>
          <a:p>
            <a:r>
              <a:rPr lang="en-US" dirty="0" smtClean="0">
                <a:solidFill>
                  <a:schemeClr val="tx1"/>
                </a:solidFill>
              </a:rPr>
              <a:t> Return </a:t>
            </a:r>
            <a:r>
              <a:rPr lang="en-US" dirty="0">
                <a:solidFill>
                  <a:schemeClr val="tx1"/>
                </a:solidFill>
              </a:rPr>
              <a:t>to the video later and have the students listen for different details that </a:t>
            </a:r>
            <a:r>
              <a:rPr lang="en-US" dirty="0" smtClean="0">
                <a:solidFill>
                  <a:schemeClr val="tx1"/>
                </a:solidFill>
              </a:rPr>
              <a:t>are </a:t>
            </a:r>
            <a:r>
              <a:rPr lang="en-US" dirty="0">
                <a:solidFill>
                  <a:schemeClr val="tx1"/>
                </a:solidFill>
              </a:rPr>
              <a:t>harder to </a:t>
            </a:r>
            <a:r>
              <a:rPr lang="en-US" dirty="0" smtClean="0">
                <a:solidFill>
                  <a:schemeClr val="tx1"/>
                </a:solidFill>
              </a:rPr>
              <a:t>understand.</a:t>
            </a:r>
            <a:endParaRPr lang="en-US" dirty="0">
              <a:solidFill>
                <a:schemeClr val="tx1"/>
              </a:solidFill>
            </a:endParaRPr>
          </a:p>
        </p:txBody>
      </p:sp>
      <p:pic>
        <p:nvPicPr>
          <p:cNvPr id="57346" name="Picture 2" descr="http://runnersami.files.wordpress.com/2011/11/rainbow-birthday-cake.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844" t="19938"/>
          <a:stretch/>
        </p:blipFill>
        <p:spPr bwMode="auto">
          <a:xfrm>
            <a:off x="6121046" y="4876800"/>
            <a:ext cx="3115740" cy="1957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20230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8370" name="Picture 2" descr="http://ctl.utexas.edu/sites/default/files/flippedgraphic(web1100px)_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649236"/>
            <a:ext cx="8610600" cy="5827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54042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378"/>
          <a:stretch/>
        </p:blipFill>
        <p:spPr bwMode="auto">
          <a:xfrm>
            <a:off x="76201" y="457200"/>
            <a:ext cx="8950084"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045551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use videos?</a:t>
            </a:r>
          </a:p>
        </p:txBody>
      </p:sp>
      <p:sp>
        <p:nvSpPr>
          <p:cNvPr id="3" name="Content Placeholder 2"/>
          <p:cNvSpPr>
            <a:spLocks noGrp="1"/>
          </p:cNvSpPr>
          <p:nvPr>
            <p:ph idx="1"/>
          </p:nvPr>
        </p:nvSpPr>
        <p:spPr/>
        <p:txBody>
          <a:bodyPr/>
          <a:lstStyle/>
          <a:p>
            <a:r>
              <a:rPr lang="en-US" dirty="0" smtClean="0"/>
              <a:t>1. As a warm up</a:t>
            </a:r>
          </a:p>
          <a:p>
            <a:r>
              <a:rPr lang="en-US" dirty="0" smtClean="0"/>
              <a:t>2. As the entire focus of the unit</a:t>
            </a:r>
          </a:p>
          <a:p>
            <a:r>
              <a:rPr lang="en-US" dirty="0" smtClean="0"/>
              <a:t>3. For one PBA</a:t>
            </a:r>
          </a:p>
          <a:p>
            <a:endParaRPr lang="en-US" dirty="0"/>
          </a:p>
        </p:txBody>
      </p:sp>
    </p:spTree>
    <p:extLst>
      <p:ext uri="{BB962C8B-B14F-4D97-AF65-F5344CB8AC3E}">
        <p14:creationId xmlns:p14="http://schemas.microsoft.com/office/powerpoint/2010/main" val="22906335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0648"/>
            <a:ext cx="8599984" cy="796950"/>
          </a:xfrm>
        </p:spPr>
        <p:txBody>
          <a:bodyPr>
            <a:normAutofit fontScale="90000"/>
          </a:bodyPr>
          <a:lstStyle/>
          <a:p>
            <a:pPr algn="ctr"/>
            <a:r>
              <a:rPr lang="es-ES" b="1" dirty="0" smtClean="0">
                <a:solidFill>
                  <a:schemeClr val="accent1">
                    <a:lumMod val="75000"/>
                  </a:schemeClr>
                </a:solidFill>
              </a:rPr>
              <a:t>GOALS FOR TEACHING LISTENING</a:t>
            </a:r>
            <a:endParaRPr lang="es-ES" b="1" dirty="0">
              <a:solidFill>
                <a:schemeClr val="accent1">
                  <a:lumMod val="75000"/>
                </a:schemeClr>
              </a:solidFill>
            </a:endParaRPr>
          </a:p>
        </p:txBody>
      </p:sp>
      <p:sp>
        <p:nvSpPr>
          <p:cNvPr id="3" name="2 Marcador de contenido"/>
          <p:cNvSpPr>
            <a:spLocks noGrp="1"/>
          </p:cNvSpPr>
          <p:nvPr>
            <p:ph sz="quarter" idx="1"/>
          </p:nvPr>
        </p:nvSpPr>
        <p:spPr>
          <a:xfrm>
            <a:off x="251520" y="1556792"/>
            <a:ext cx="8784976" cy="4968552"/>
          </a:xfrm>
        </p:spPr>
        <p:txBody>
          <a:bodyPr>
            <a:normAutofit/>
          </a:bodyPr>
          <a:lstStyle/>
          <a:p>
            <a:pPr algn="just"/>
            <a:r>
              <a:rPr lang="es-ES" sz="2800" b="1" dirty="0" err="1"/>
              <a:t>Create</a:t>
            </a:r>
            <a:r>
              <a:rPr lang="es-ES" sz="2800" b="1" dirty="0"/>
              <a:t> </a:t>
            </a:r>
            <a:r>
              <a:rPr lang="es-ES" sz="2800" b="1" dirty="0" err="1"/>
              <a:t>estrategies</a:t>
            </a:r>
            <a:r>
              <a:rPr lang="es-ES" sz="2800" b="1" dirty="0"/>
              <a:t> </a:t>
            </a:r>
            <a:r>
              <a:rPr lang="es-ES" sz="2800" b="1" dirty="0" err="1"/>
              <a:t>for</a:t>
            </a:r>
            <a:r>
              <a:rPr lang="es-ES" sz="2800" b="1" dirty="0"/>
              <a:t> </a:t>
            </a:r>
            <a:r>
              <a:rPr lang="es-ES" sz="2800" b="1" dirty="0" err="1"/>
              <a:t>the</a:t>
            </a:r>
            <a:r>
              <a:rPr lang="es-ES" sz="2800" b="1" dirty="0"/>
              <a:t> </a:t>
            </a:r>
            <a:r>
              <a:rPr lang="es-ES" sz="2800" b="1" dirty="0" err="1"/>
              <a:t>comprehension</a:t>
            </a:r>
            <a:r>
              <a:rPr lang="es-ES" sz="2800" b="1" dirty="0"/>
              <a:t> of </a:t>
            </a:r>
            <a:r>
              <a:rPr lang="es-ES" sz="2800" b="1" dirty="0" smtClean="0"/>
              <a:t>input </a:t>
            </a:r>
            <a:r>
              <a:rPr lang="es-ES" sz="2800" b="1" dirty="0" err="1" smtClean="0"/>
              <a:t>inside</a:t>
            </a:r>
            <a:r>
              <a:rPr lang="es-ES" sz="2800" b="1" dirty="0" smtClean="0"/>
              <a:t> </a:t>
            </a:r>
            <a:r>
              <a:rPr lang="es-ES" sz="2800" b="1" dirty="0"/>
              <a:t>and </a:t>
            </a:r>
            <a:r>
              <a:rPr lang="es-ES" sz="2800" b="1" dirty="0" err="1"/>
              <a:t>outside</a:t>
            </a:r>
            <a:r>
              <a:rPr lang="es-ES" sz="2800" b="1" dirty="0"/>
              <a:t> </a:t>
            </a:r>
            <a:r>
              <a:rPr lang="es-ES" sz="2800" b="1" dirty="0" err="1"/>
              <a:t>the</a:t>
            </a:r>
            <a:r>
              <a:rPr lang="es-ES" sz="2800" b="1" dirty="0"/>
              <a:t> </a:t>
            </a:r>
            <a:r>
              <a:rPr lang="es-ES" sz="2800" b="1" dirty="0" err="1" smtClean="0"/>
              <a:t>classroom</a:t>
            </a:r>
            <a:r>
              <a:rPr lang="es-ES" sz="2800" b="1" dirty="0" smtClean="0"/>
              <a:t>.</a:t>
            </a:r>
          </a:p>
          <a:p>
            <a:pPr marL="0" indent="0" algn="just">
              <a:buNone/>
            </a:pPr>
            <a:endParaRPr lang="es-ES" sz="2800" b="1" dirty="0"/>
          </a:p>
          <a:p>
            <a:pPr algn="just"/>
            <a:r>
              <a:rPr lang="es-ES" sz="2800" b="1" dirty="0" err="1"/>
              <a:t>Identify</a:t>
            </a:r>
            <a:r>
              <a:rPr lang="es-ES" sz="2800" b="1" dirty="0"/>
              <a:t> </a:t>
            </a:r>
            <a:r>
              <a:rPr lang="es-ES" sz="2800" b="1" dirty="0" err="1"/>
              <a:t>relevant</a:t>
            </a:r>
            <a:r>
              <a:rPr lang="es-ES" sz="2800" b="1" dirty="0"/>
              <a:t> and non-</a:t>
            </a:r>
            <a:r>
              <a:rPr lang="es-ES" sz="2800" b="1" dirty="0" err="1"/>
              <a:t>relevant</a:t>
            </a:r>
            <a:r>
              <a:rPr lang="es-ES" sz="2800" b="1" dirty="0"/>
              <a:t> </a:t>
            </a:r>
            <a:r>
              <a:rPr lang="es-ES" sz="2800" b="1" dirty="0" err="1" smtClean="0"/>
              <a:t>information</a:t>
            </a:r>
            <a:r>
              <a:rPr lang="es-ES" sz="2800" b="1" dirty="0" smtClean="0"/>
              <a:t>.</a:t>
            </a:r>
          </a:p>
          <a:p>
            <a:pPr algn="just"/>
            <a:endParaRPr lang="es-ES" sz="2800" b="1" dirty="0"/>
          </a:p>
          <a:p>
            <a:pPr algn="just"/>
            <a:r>
              <a:rPr lang="es-ES" sz="2800" b="1" dirty="0" err="1"/>
              <a:t>Tolerate</a:t>
            </a:r>
            <a:r>
              <a:rPr lang="es-ES" sz="2800" b="1" dirty="0"/>
              <a:t> </a:t>
            </a:r>
            <a:r>
              <a:rPr lang="es-ES" sz="2800" b="1" dirty="0" err="1"/>
              <a:t>less</a:t>
            </a:r>
            <a:r>
              <a:rPr lang="es-ES" sz="2800" b="1" dirty="0"/>
              <a:t> </a:t>
            </a:r>
            <a:r>
              <a:rPr lang="es-ES" sz="2800" b="1" dirty="0" err="1"/>
              <a:t>than</a:t>
            </a:r>
            <a:r>
              <a:rPr lang="es-ES" sz="2800" b="1" dirty="0"/>
              <a:t> </a:t>
            </a:r>
            <a:r>
              <a:rPr lang="es-ES" sz="2800" b="1" dirty="0" err="1"/>
              <a:t>word-by-word</a:t>
            </a:r>
            <a:r>
              <a:rPr lang="es-ES" sz="2800" b="1" dirty="0"/>
              <a:t> </a:t>
            </a:r>
            <a:r>
              <a:rPr lang="es-ES" sz="2800" b="1" dirty="0" err="1" smtClean="0"/>
              <a:t>comprehention</a:t>
            </a:r>
            <a:r>
              <a:rPr lang="es-ES" sz="2800" b="1" dirty="0" smtClean="0"/>
              <a:t>.</a:t>
            </a:r>
          </a:p>
          <a:p>
            <a:pPr algn="just"/>
            <a:endParaRPr lang="es-ES" sz="2800" b="1" dirty="0"/>
          </a:p>
          <a:p>
            <a:pPr algn="just"/>
            <a:endParaRPr lang="es-ES" sz="2800" b="1" dirty="0"/>
          </a:p>
          <a:p>
            <a:endParaRPr lang="es-ES" dirty="0" smtClean="0"/>
          </a:p>
          <a:p>
            <a:endParaRPr lang="es-ES" dirty="0"/>
          </a:p>
        </p:txBody>
      </p:sp>
      <p:sp>
        <p:nvSpPr>
          <p:cNvPr id="4" name="TextBox 3"/>
          <p:cNvSpPr txBox="1"/>
          <p:nvPr/>
        </p:nvSpPr>
        <p:spPr>
          <a:xfrm>
            <a:off x="1143000" y="5791200"/>
            <a:ext cx="1888659" cy="276999"/>
          </a:xfrm>
          <a:prstGeom prst="rect">
            <a:avLst/>
          </a:prstGeom>
          <a:noFill/>
        </p:spPr>
        <p:txBody>
          <a:bodyPr wrap="none" rtlCol="0">
            <a:spAutoFit/>
          </a:bodyPr>
          <a:lstStyle/>
          <a:p>
            <a:r>
              <a:rPr lang="en-US" sz="1200" dirty="0" smtClean="0"/>
              <a:t>From slide share- no author</a:t>
            </a:r>
            <a:endParaRPr lang="en-US" sz="1200" dirty="0"/>
          </a:p>
        </p:txBody>
      </p:sp>
    </p:spTree>
    <p:extLst>
      <p:ext uri="{BB962C8B-B14F-4D97-AF65-F5344CB8AC3E}">
        <p14:creationId xmlns:p14="http://schemas.microsoft.com/office/powerpoint/2010/main" val="202876026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60648"/>
            <a:ext cx="7772400" cy="796950"/>
          </a:xfrm>
        </p:spPr>
        <p:txBody>
          <a:bodyPr>
            <a:normAutofit fontScale="90000"/>
          </a:bodyPr>
          <a:lstStyle/>
          <a:p>
            <a:pPr algn="ctr"/>
            <a:r>
              <a:rPr lang="es-EC" b="1" dirty="0">
                <a:solidFill>
                  <a:schemeClr val="accent1">
                    <a:lumMod val="75000"/>
                  </a:schemeClr>
                </a:solidFill>
              </a:rPr>
              <a:t>METACOGNITIVE ESTRATEGIES</a:t>
            </a:r>
            <a:endParaRPr lang="es-MX" b="1" dirty="0">
              <a:solidFill>
                <a:schemeClr val="accent1">
                  <a:lumMod val="75000"/>
                </a:schemeClr>
              </a:solidFill>
            </a:endParaRPr>
          </a:p>
        </p:txBody>
      </p:sp>
      <p:sp>
        <p:nvSpPr>
          <p:cNvPr id="3" name="2 Marcador de contenido"/>
          <p:cNvSpPr>
            <a:spLocks noGrp="1"/>
          </p:cNvSpPr>
          <p:nvPr>
            <p:ph sz="quarter" idx="1"/>
          </p:nvPr>
        </p:nvSpPr>
        <p:spPr>
          <a:xfrm>
            <a:off x="251520" y="2060848"/>
            <a:ext cx="8712968" cy="4392488"/>
          </a:xfrm>
        </p:spPr>
        <p:txBody>
          <a:bodyPr>
            <a:normAutofit/>
          </a:bodyPr>
          <a:lstStyle/>
          <a:p>
            <a:pPr marL="0" indent="0" algn="ctr">
              <a:buNone/>
            </a:pPr>
            <a:r>
              <a:rPr lang="es-EC" sz="5800" b="1" dirty="0" err="1">
                <a:solidFill>
                  <a:srgbClr val="0070C0"/>
                </a:solidFill>
              </a:rPr>
              <a:t>Before</a:t>
            </a:r>
            <a:r>
              <a:rPr lang="es-EC" sz="5800" b="1" dirty="0">
                <a:solidFill>
                  <a:srgbClr val="0070C0"/>
                </a:solidFill>
              </a:rPr>
              <a:t> </a:t>
            </a:r>
            <a:r>
              <a:rPr lang="es-EC" sz="5800" b="1" dirty="0" err="1">
                <a:solidFill>
                  <a:srgbClr val="0070C0"/>
                </a:solidFill>
              </a:rPr>
              <a:t>listenign</a:t>
            </a:r>
            <a:endParaRPr lang="es-MX" sz="5800" b="1" dirty="0">
              <a:solidFill>
                <a:srgbClr val="0070C0"/>
              </a:solidFill>
            </a:endParaRPr>
          </a:p>
          <a:p>
            <a:pPr algn="just"/>
            <a:r>
              <a:rPr lang="es-EC" sz="3200" b="1" dirty="0" smtClean="0"/>
              <a:t>Decide </a:t>
            </a:r>
            <a:r>
              <a:rPr lang="es-EC" sz="3200" b="1" dirty="0"/>
              <a:t>in </a:t>
            </a:r>
            <a:r>
              <a:rPr lang="es-EC" sz="3200" b="1" dirty="0" err="1"/>
              <a:t>advance</a:t>
            </a:r>
            <a:r>
              <a:rPr lang="es-EC" sz="3200" b="1" dirty="0"/>
              <a:t> </a:t>
            </a:r>
            <a:r>
              <a:rPr lang="es-EC" sz="3200" b="1" dirty="0" err="1"/>
              <a:t>what</a:t>
            </a:r>
            <a:r>
              <a:rPr lang="es-EC" sz="3200" b="1" dirty="0"/>
              <a:t> </a:t>
            </a:r>
            <a:r>
              <a:rPr lang="es-EC" sz="3200" b="1" dirty="0" err="1"/>
              <a:t>to</a:t>
            </a:r>
            <a:r>
              <a:rPr lang="es-EC" sz="3200" b="1" dirty="0"/>
              <a:t> listen </a:t>
            </a:r>
            <a:r>
              <a:rPr lang="es-EC" sz="3200" b="1" dirty="0" err="1"/>
              <a:t>for</a:t>
            </a:r>
            <a:r>
              <a:rPr lang="es-EC" sz="3200" b="1" dirty="0"/>
              <a:t>.</a:t>
            </a:r>
          </a:p>
          <a:p>
            <a:pPr algn="just"/>
            <a:r>
              <a:rPr lang="es-EC" sz="3200" b="1" dirty="0"/>
              <a:t>Decide </a:t>
            </a:r>
            <a:r>
              <a:rPr lang="es-EC" sz="3200" b="1" dirty="0" err="1"/>
              <a:t>if</a:t>
            </a:r>
            <a:r>
              <a:rPr lang="es-EC" sz="3200" b="1" dirty="0"/>
              <a:t> more </a:t>
            </a:r>
            <a:r>
              <a:rPr lang="es-EC" sz="3200" b="1" dirty="0" err="1"/>
              <a:t>linguistic</a:t>
            </a:r>
            <a:r>
              <a:rPr lang="es-EC" sz="3200" b="1" dirty="0"/>
              <a:t> </a:t>
            </a:r>
            <a:r>
              <a:rPr lang="es-EC" sz="3200" b="1" dirty="0" err="1"/>
              <a:t>or</a:t>
            </a:r>
            <a:r>
              <a:rPr lang="es-EC" sz="3200" b="1" dirty="0"/>
              <a:t> </a:t>
            </a:r>
            <a:r>
              <a:rPr lang="es-EC" sz="3200" b="1" dirty="0" err="1"/>
              <a:t>background</a:t>
            </a:r>
            <a:r>
              <a:rPr lang="es-EC" sz="3200" b="1" dirty="0"/>
              <a:t> </a:t>
            </a:r>
            <a:r>
              <a:rPr lang="es-EC" sz="3200" b="1" dirty="0" err="1"/>
              <a:t>knowledge</a:t>
            </a:r>
            <a:r>
              <a:rPr lang="es-EC" sz="3200" b="1" dirty="0"/>
              <a:t> </a:t>
            </a:r>
            <a:r>
              <a:rPr lang="es-EC" sz="3200" b="1" dirty="0" err="1"/>
              <a:t>is</a:t>
            </a:r>
            <a:r>
              <a:rPr lang="es-EC" sz="3200" b="1" dirty="0"/>
              <a:t> </a:t>
            </a:r>
            <a:r>
              <a:rPr lang="es-EC" sz="3200" b="1" dirty="0" err="1" smtClean="0"/>
              <a:t>needed</a:t>
            </a:r>
            <a:r>
              <a:rPr lang="es-EC" sz="3200" b="1" dirty="0" smtClean="0"/>
              <a:t>.</a:t>
            </a:r>
            <a:endParaRPr lang="es-EC" sz="3200" b="1" dirty="0"/>
          </a:p>
          <a:p>
            <a:pPr algn="just"/>
            <a:r>
              <a:rPr lang="es-EC" sz="3200" b="1" dirty="0" err="1" smtClean="0"/>
              <a:t>Assess</a:t>
            </a:r>
            <a:r>
              <a:rPr lang="es-EC" sz="3200" b="1" dirty="0" smtClean="0"/>
              <a:t> </a:t>
            </a:r>
            <a:r>
              <a:rPr lang="es-EC" sz="3200" b="1" dirty="0" err="1" smtClean="0"/>
              <a:t>Ss</a:t>
            </a:r>
            <a:r>
              <a:rPr lang="es-EC" sz="3200" b="1" dirty="0" smtClean="0"/>
              <a:t>’ </a:t>
            </a:r>
            <a:r>
              <a:rPr lang="es-EC" sz="3200" b="1" dirty="0" err="1" smtClean="0"/>
              <a:t>background</a:t>
            </a:r>
            <a:r>
              <a:rPr lang="es-EC" sz="3200" b="1" dirty="0" smtClean="0"/>
              <a:t> </a:t>
            </a:r>
            <a:r>
              <a:rPr lang="es-EC" sz="3200" b="1" dirty="0" err="1" smtClean="0"/>
              <a:t>knowledge</a:t>
            </a:r>
            <a:r>
              <a:rPr lang="es-EC" sz="3200" b="1" dirty="0" smtClean="0"/>
              <a:t> of </a:t>
            </a:r>
            <a:r>
              <a:rPr lang="es-EC" sz="3200" b="1" dirty="0" err="1" smtClean="0"/>
              <a:t>the</a:t>
            </a:r>
            <a:r>
              <a:rPr lang="es-EC" sz="3200" b="1" dirty="0" smtClean="0"/>
              <a:t> </a:t>
            </a:r>
            <a:r>
              <a:rPr lang="es-EC" sz="3200" b="1" dirty="0" err="1" smtClean="0"/>
              <a:t>topic</a:t>
            </a:r>
            <a:r>
              <a:rPr lang="es-EC" sz="3200" b="1" dirty="0" smtClean="0"/>
              <a:t> and </a:t>
            </a:r>
            <a:r>
              <a:rPr lang="es-EC" sz="3200" b="1" dirty="0" err="1" smtClean="0"/>
              <a:t>linguistic</a:t>
            </a:r>
            <a:r>
              <a:rPr lang="es-EC" sz="3200" b="1" dirty="0" smtClean="0"/>
              <a:t> </a:t>
            </a:r>
            <a:r>
              <a:rPr lang="es-EC" sz="3200" b="1" dirty="0" err="1" smtClean="0"/>
              <a:t>content</a:t>
            </a:r>
            <a:r>
              <a:rPr lang="es-EC" sz="3200" b="1" dirty="0" smtClean="0"/>
              <a:t> of </a:t>
            </a:r>
            <a:r>
              <a:rPr lang="es-EC" sz="3200" b="1" dirty="0" err="1" smtClean="0"/>
              <a:t>the</a:t>
            </a:r>
            <a:r>
              <a:rPr lang="es-EC" sz="3200" b="1" dirty="0" smtClean="0"/>
              <a:t> </a:t>
            </a:r>
            <a:r>
              <a:rPr lang="es-EC" sz="3200" b="1" dirty="0" err="1" smtClean="0"/>
              <a:t>text</a:t>
            </a:r>
            <a:r>
              <a:rPr lang="es-EC" sz="3200" b="1" dirty="0" smtClean="0"/>
              <a:t>.</a:t>
            </a:r>
            <a:endParaRPr lang="es-EC" sz="3200" b="1" dirty="0"/>
          </a:p>
          <a:p>
            <a:endParaRPr lang="es-EC" dirty="0"/>
          </a:p>
          <a:p>
            <a:pPr marL="0" indent="0">
              <a:buNone/>
            </a:pPr>
            <a:endParaRPr lang="es-MX" dirty="0"/>
          </a:p>
        </p:txBody>
      </p:sp>
      <p:sp>
        <p:nvSpPr>
          <p:cNvPr id="5" name="4 Rectángulo"/>
          <p:cNvSpPr/>
          <p:nvPr/>
        </p:nvSpPr>
        <p:spPr>
          <a:xfrm>
            <a:off x="3657068" y="1104419"/>
            <a:ext cx="1835759" cy="923330"/>
          </a:xfrm>
          <a:prstGeom prst="rect">
            <a:avLst/>
          </a:prstGeom>
          <a:noFill/>
        </p:spPr>
        <p:txBody>
          <a:bodyPr wrap="none" lIns="91440" tIns="45720" rIns="91440" bIns="45720">
            <a:spAutoFit/>
          </a:bodyPr>
          <a:lstStyle/>
          <a:p>
            <a:pPr algn="ctr"/>
            <a:r>
              <a:rPr lang="es-E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PLAN</a:t>
            </a:r>
            <a:endParaRPr lang="es-E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8" name="7 Flecha curvada hacia arriba"/>
          <p:cNvSpPr/>
          <p:nvPr/>
        </p:nvSpPr>
        <p:spPr>
          <a:xfrm rot="4248830">
            <a:off x="444305" y="849551"/>
            <a:ext cx="1368152" cy="92333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9" name="8 Flecha curvada hacia abajo"/>
          <p:cNvSpPr/>
          <p:nvPr/>
        </p:nvSpPr>
        <p:spPr>
          <a:xfrm rot="6358644">
            <a:off x="7925362" y="829622"/>
            <a:ext cx="1224136" cy="100811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13" name="12 CuadroTexto"/>
          <p:cNvSpPr txBox="1"/>
          <p:nvPr/>
        </p:nvSpPr>
        <p:spPr>
          <a:xfrm>
            <a:off x="3347864" y="4286574"/>
            <a:ext cx="2952328" cy="369332"/>
          </a:xfrm>
          <a:prstGeom prst="rect">
            <a:avLst/>
          </a:prstGeom>
          <a:noFill/>
        </p:spPr>
        <p:txBody>
          <a:bodyPr wrap="square" rtlCol="0">
            <a:spAutoFit/>
          </a:bodyPr>
          <a:lstStyle/>
          <a:p>
            <a:endParaRPr lang="es-MX"/>
          </a:p>
        </p:txBody>
      </p:sp>
      <p:sp>
        <p:nvSpPr>
          <p:cNvPr id="15" name="14 CuadroTexto"/>
          <p:cNvSpPr txBox="1"/>
          <p:nvPr/>
        </p:nvSpPr>
        <p:spPr>
          <a:xfrm>
            <a:off x="1128381" y="4239325"/>
            <a:ext cx="1800198" cy="369332"/>
          </a:xfrm>
          <a:prstGeom prst="rect">
            <a:avLst/>
          </a:prstGeom>
          <a:noFill/>
        </p:spPr>
        <p:txBody>
          <a:bodyPr wrap="square" rtlCol="0">
            <a:spAutoFit/>
          </a:bodyPr>
          <a:lstStyle/>
          <a:p>
            <a:endParaRPr lang="es-MX"/>
          </a:p>
        </p:txBody>
      </p:sp>
    </p:spTree>
    <p:extLst>
      <p:ext uri="{BB962C8B-B14F-4D97-AF65-F5344CB8AC3E}">
        <p14:creationId xmlns:p14="http://schemas.microsoft.com/office/powerpoint/2010/main" val="159633674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179512" y="548680"/>
            <a:ext cx="8712968" cy="5471120"/>
          </a:xfrm>
        </p:spPr>
        <p:txBody>
          <a:bodyPr>
            <a:normAutofit lnSpcReduction="10000"/>
          </a:bodyPr>
          <a:lstStyle/>
          <a:p>
            <a:pPr algn="just"/>
            <a:r>
              <a:rPr lang="es-EC" sz="3200" b="1" dirty="0" err="1"/>
              <a:t>Activate</a:t>
            </a:r>
            <a:r>
              <a:rPr lang="es-EC" sz="3200" b="1" dirty="0"/>
              <a:t> </a:t>
            </a:r>
            <a:r>
              <a:rPr lang="es-EC" sz="3200" b="1" dirty="0" err="1"/>
              <a:t>Ss</a:t>
            </a:r>
            <a:r>
              <a:rPr lang="es-EC" sz="3200" b="1" dirty="0"/>
              <a:t>’ </a:t>
            </a:r>
            <a:r>
              <a:rPr lang="es-EC" sz="3200" b="1" dirty="0" err="1"/>
              <a:t>previous</a:t>
            </a:r>
            <a:r>
              <a:rPr lang="es-EC" sz="3200" b="1" dirty="0"/>
              <a:t> </a:t>
            </a:r>
            <a:r>
              <a:rPr lang="es-EC" sz="3200" b="1" dirty="0" err="1"/>
              <a:t>knowledge</a:t>
            </a:r>
            <a:r>
              <a:rPr lang="es-MX" sz="3200" b="1" dirty="0" smtClean="0"/>
              <a:t>.</a:t>
            </a:r>
          </a:p>
          <a:p>
            <a:pPr algn="just"/>
            <a:endParaRPr lang="es-MX" sz="3200" b="1" dirty="0"/>
          </a:p>
          <a:p>
            <a:pPr algn="just"/>
            <a:r>
              <a:rPr lang="es-EC" sz="3200" b="1" dirty="0" err="1"/>
              <a:t>Clarify</a:t>
            </a:r>
            <a:r>
              <a:rPr lang="es-EC" sz="3200" b="1" dirty="0"/>
              <a:t> </a:t>
            </a:r>
            <a:r>
              <a:rPr lang="es-EC" sz="3200" b="1" dirty="0" err="1"/>
              <a:t>any</a:t>
            </a:r>
            <a:r>
              <a:rPr lang="es-EC" sz="3200" b="1" dirty="0"/>
              <a:t> cultural </a:t>
            </a:r>
            <a:r>
              <a:rPr lang="es-EC" sz="3200" b="1" dirty="0" err="1" smtClean="0"/>
              <a:t>information</a:t>
            </a:r>
            <a:r>
              <a:rPr lang="es-EC" sz="3200" b="1" dirty="0" smtClean="0"/>
              <a:t> </a:t>
            </a:r>
            <a:r>
              <a:rPr lang="es-EC" sz="3200" b="1" dirty="0" err="1"/>
              <a:t>which</a:t>
            </a:r>
            <a:r>
              <a:rPr lang="es-EC" sz="3200" b="1" dirty="0"/>
              <a:t> </a:t>
            </a:r>
            <a:r>
              <a:rPr lang="es-EC" sz="3200" b="1" dirty="0" err="1"/>
              <a:t>may</a:t>
            </a:r>
            <a:r>
              <a:rPr lang="es-EC" sz="3200" b="1" dirty="0"/>
              <a:t> be </a:t>
            </a:r>
            <a:r>
              <a:rPr lang="es-EC" sz="3200" b="1" dirty="0" err="1"/>
              <a:t>necesary</a:t>
            </a:r>
            <a:r>
              <a:rPr lang="es-EC" sz="3200" b="1" dirty="0"/>
              <a:t> </a:t>
            </a:r>
            <a:r>
              <a:rPr lang="es-EC" sz="3200" b="1" dirty="0" err="1"/>
              <a:t>to</a:t>
            </a:r>
            <a:r>
              <a:rPr lang="es-EC" sz="3200" b="1" dirty="0"/>
              <a:t> </a:t>
            </a:r>
            <a:r>
              <a:rPr lang="es-EC" sz="3200" b="1" dirty="0" err="1" smtClean="0"/>
              <a:t>comprehend</a:t>
            </a:r>
            <a:r>
              <a:rPr lang="es-EC" sz="3200" b="1" dirty="0" smtClean="0"/>
              <a:t>.</a:t>
            </a:r>
          </a:p>
          <a:p>
            <a:pPr algn="just"/>
            <a:endParaRPr lang="es-EC" sz="3200" b="1" dirty="0"/>
          </a:p>
          <a:p>
            <a:pPr algn="just"/>
            <a:r>
              <a:rPr lang="es-EC" sz="3200" b="1" dirty="0" err="1"/>
              <a:t>Make</a:t>
            </a:r>
            <a:r>
              <a:rPr lang="es-EC" sz="3200" b="1" dirty="0"/>
              <a:t> </a:t>
            </a:r>
            <a:r>
              <a:rPr lang="es-EC" sz="3200" b="1" dirty="0" err="1"/>
              <a:t>Ss</a:t>
            </a:r>
            <a:r>
              <a:rPr lang="es-EC" sz="3200" b="1" dirty="0"/>
              <a:t> </a:t>
            </a:r>
            <a:r>
              <a:rPr lang="es-EC" sz="3200" b="1" dirty="0" err="1"/>
              <a:t>aware</a:t>
            </a:r>
            <a:r>
              <a:rPr lang="es-EC" sz="3200" b="1" dirty="0"/>
              <a:t> of </a:t>
            </a:r>
            <a:r>
              <a:rPr lang="es-EC" sz="3200" b="1" dirty="0" err="1"/>
              <a:t>the</a:t>
            </a:r>
            <a:r>
              <a:rPr lang="es-EC" sz="3200" b="1" dirty="0"/>
              <a:t> </a:t>
            </a:r>
            <a:r>
              <a:rPr lang="es-EC" sz="3200" b="1" dirty="0" err="1"/>
              <a:t>purpose</a:t>
            </a:r>
            <a:r>
              <a:rPr lang="es-EC" sz="3200" b="1" dirty="0"/>
              <a:t>(s) of </a:t>
            </a:r>
            <a:r>
              <a:rPr lang="es-EC" sz="3200" b="1" dirty="0" err="1"/>
              <a:t>the</a:t>
            </a:r>
            <a:r>
              <a:rPr lang="es-EC" sz="3200" b="1" dirty="0"/>
              <a:t> </a:t>
            </a:r>
            <a:r>
              <a:rPr lang="es-EC" sz="3200" b="1" dirty="0" err="1"/>
              <a:t>listening</a:t>
            </a:r>
            <a:r>
              <a:rPr lang="es-EC" sz="3200" b="1" dirty="0"/>
              <a:t> </a:t>
            </a:r>
            <a:r>
              <a:rPr lang="es-EC" sz="3200" b="1" dirty="0" err="1" smtClean="0"/>
              <a:t>activity</a:t>
            </a:r>
            <a:r>
              <a:rPr lang="es-EC" sz="3200" b="1" dirty="0" smtClean="0"/>
              <a:t>.</a:t>
            </a:r>
          </a:p>
          <a:p>
            <a:pPr marL="0" indent="0" algn="just">
              <a:buNone/>
            </a:pPr>
            <a:r>
              <a:rPr lang="es-EC" sz="3200" b="1" dirty="0" smtClean="0"/>
              <a:t> </a:t>
            </a:r>
            <a:endParaRPr lang="es-EC" sz="3200" b="1" dirty="0"/>
          </a:p>
          <a:p>
            <a:pPr algn="just"/>
            <a:r>
              <a:rPr lang="es-EC" sz="3200" b="1" dirty="0" err="1"/>
              <a:t>Provide</a:t>
            </a:r>
            <a:r>
              <a:rPr lang="es-EC" sz="3200" b="1" dirty="0"/>
              <a:t> </a:t>
            </a:r>
            <a:r>
              <a:rPr lang="es-EC" sz="3200" b="1" dirty="0" err="1"/>
              <a:t>opportunities</a:t>
            </a:r>
            <a:r>
              <a:rPr lang="es-EC" sz="3200" b="1" dirty="0"/>
              <a:t> </a:t>
            </a:r>
            <a:r>
              <a:rPr lang="es-EC" sz="3200" b="1" dirty="0" err="1"/>
              <a:t>for</a:t>
            </a:r>
            <a:r>
              <a:rPr lang="es-EC" sz="3200" b="1" dirty="0"/>
              <a:t> </a:t>
            </a:r>
            <a:r>
              <a:rPr lang="es-EC" sz="3200" b="1" dirty="0" err="1"/>
              <a:t>collaborative</a:t>
            </a:r>
            <a:r>
              <a:rPr lang="es-EC" sz="3200" b="1" dirty="0"/>
              <a:t> </a:t>
            </a:r>
            <a:r>
              <a:rPr lang="es-EC" sz="3200" b="1" dirty="0" err="1"/>
              <a:t>work</a:t>
            </a:r>
            <a:r>
              <a:rPr lang="es-EC" sz="3200" b="1" dirty="0"/>
              <a:t> and </a:t>
            </a:r>
            <a:r>
              <a:rPr lang="es-EC" sz="3200" b="1" dirty="0" err="1"/>
              <a:t>discussion</a:t>
            </a:r>
            <a:r>
              <a:rPr lang="es-EC" sz="3200" b="1" dirty="0"/>
              <a:t> </a:t>
            </a:r>
            <a:r>
              <a:rPr lang="es-EC" sz="3200" b="1" dirty="0" err="1"/>
              <a:t>activities</a:t>
            </a:r>
            <a:r>
              <a:rPr lang="es-EC" sz="3200" b="1" dirty="0"/>
              <a:t>.</a:t>
            </a:r>
          </a:p>
          <a:p>
            <a:pPr marL="0" indent="0">
              <a:buNone/>
            </a:pPr>
            <a:endParaRPr lang="es-EC" dirty="0" smtClean="0"/>
          </a:p>
        </p:txBody>
      </p:sp>
    </p:spTree>
    <p:extLst>
      <p:ext uri="{BB962C8B-B14F-4D97-AF65-F5344CB8AC3E}">
        <p14:creationId xmlns:p14="http://schemas.microsoft.com/office/powerpoint/2010/main" val="428456242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274638"/>
            <a:ext cx="8363272" cy="1143000"/>
          </a:xfrm>
        </p:spPr>
        <p:txBody>
          <a:bodyPr/>
          <a:lstStyle/>
          <a:p>
            <a:r>
              <a:rPr lang="es-EC" b="1" dirty="0" smtClean="0">
                <a:solidFill>
                  <a:srgbClr val="00B0F0"/>
                </a:solidFill>
              </a:rPr>
              <a:t>PRE-LISTENING ACTIVITIES</a:t>
            </a:r>
            <a:endParaRPr lang="es-MX" b="1" dirty="0">
              <a:solidFill>
                <a:srgbClr val="00B0F0"/>
              </a:solidFill>
            </a:endParaRPr>
          </a:p>
        </p:txBody>
      </p:sp>
      <p:sp>
        <p:nvSpPr>
          <p:cNvPr id="3" name="2 Marcador de contenido"/>
          <p:cNvSpPr>
            <a:spLocks noGrp="1"/>
          </p:cNvSpPr>
          <p:nvPr>
            <p:ph sz="quarter" idx="1"/>
          </p:nvPr>
        </p:nvSpPr>
        <p:spPr>
          <a:xfrm>
            <a:off x="395536" y="1447800"/>
            <a:ext cx="8291264" cy="4572000"/>
          </a:xfrm>
        </p:spPr>
        <p:txBody>
          <a:bodyPr/>
          <a:lstStyle/>
          <a:p>
            <a:pPr algn="just"/>
            <a:r>
              <a:rPr lang="es-EC" sz="3200" b="1" dirty="0" err="1"/>
              <a:t>Looking</a:t>
            </a:r>
            <a:r>
              <a:rPr lang="es-EC" sz="3200" b="1" dirty="0"/>
              <a:t> at </a:t>
            </a:r>
            <a:r>
              <a:rPr lang="es-EC" sz="3200" b="1" dirty="0" err="1"/>
              <a:t>pictures</a:t>
            </a:r>
            <a:r>
              <a:rPr lang="es-EC" sz="3200" b="1" dirty="0"/>
              <a:t>, </a:t>
            </a:r>
            <a:r>
              <a:rPr lang="es-EC" sz="3200" b="1" dirty="0" err="1"/>
              <a:t>maps</a:t>
            </a:r>
            <a:r>
              <a:rPr lang="es-EC" sz="3200" b="1" dirty="0"/>
              <a:t>, </a:t>
            </a:r>
            <a:r>
              <a:rPr lang="es-EC" sz="3200" b="1" dirty="0" err="1"/>
              <a:t>diagrams</a:t>
            </a:r>
            <a:r>
              <a:rPr lang="es-EC" sz="3200" b="1" dirty="0"/>
              <a:t> </a:t>
            </a:r>
            <a:r>
              <a:rPr lang="es-EC" sz="3200" b="1" dirty="0" err="1"/>
              <a:t>or</a:t>
            </a:r>
            <a:r>
              <a:rPr lang="es-EC" sz="3200" b="1" dirty="0"/>
              <a:t> </a:t>
            </a:r>
            <a:r>
              <a:rPr lang="es-EC" sz="3200" b="1" dirty="0" err="1"/>
              <a:t>graphs</a:t>
            </a:r>
            <a:endParaRPr lang="es-EC" sz="3200" b="1" dirty="0"/>
          </a:p>
          <a:p>
            <a:pPr algn="just"/>
            <a:r>
              <a:rPr lang="es-EC" sz="3200" b="1" dirty="0" err="1"/>
              <a:t>Reviewing</a:t>
            </a:r>
            <a:r>
              <a:rPr lang="es-EC" sz="3200" b="1" dirty="0"/>
              <a:t> </a:t>
            </a:r>
            <a:r>
              <a:rPr lang="es-EC" sz="3200" b="1" dirty="0" err="1"/>
              <a:t>vocabulary</a:t>
            </a:r>
            <a:r>
              <a:rPr lang="es-EC" sz="3200" b="1" dirty="0"/>
              <a:t> </a:t>
            </a:r>
            <a:r>
              <a:rPr lang="es-EC" sz="3200" b="1" dirty="0" err="1"/>
              <a:t>or</a:t>
            </a:r>
            <a:r>
              <a:rPr lang="es-EC" sz="3200" b="1" dirty="0"/>
              <a:t> </a:t>
            </a:r>
            <a:r>
              <a:rPr lang="es-EC" sz="3200" b="1" dirty="0" err="1"/>
              <a:t>grammatical</a:t>
            </a:r>
            <a:r>
              <a:rPr lang="es-EC" sz="3200" b="1" dirty="0"/>
              <a:t> </a:t>
            </a:r>
            <a:r>
              <a:rPr lang="es-EC" sz="3200" b="1" dirty="0" err="1"/>
              <a:t>structures</a:t>
            </a:r>
            <a:r>
              <a:rPr lang="es-EC" sz="3200" b="1" dirty="0"/>
              <a:t> </a:t>
            </a:r>
          </a:p>
          <a:p>
            <a:pPr algn="just"/>
            <a:r>
              <a:rPr lang="es-EC" sz="3200" b="1" dirty="0" err="1" smtClean="0"/>
              <a:t>Predicting</a:t>
            </a:r>
            <a:r>
              <a:rPr lang="es-EC" sz="3200" b="1" dirty="0" smtClean="0"/>
              <a:t> </a:t>
            </a:r>
            <a:r>
              <a:rPr lang="es-EC" sz="3200" b="1" dirty="0" err="1"/>
              <a:t>the</a:t>
            </a:r>
            <a:r>
              <a:rPr lang="es-EC" sz="3200" b="1" dirty="0"/>
              <a:t> </a:t>
            </a:r>
            <a:r>
              <a:rPr lang="es-EC" sz="3200" b="1" dirty="0" err="1"/>
              <a:t>content</a:t>
            </a:r>
            <a:r>
              <a:rPr lang="es-EC" sz="3200" b="1" dirty="0"/>
              <a:t> of </a:t>
            </a:r>
            <a:r>
              <a:rPr lang="es-EC" sz="3200" b="1" dirty="0" err="1"/>
              <a:t>the</a:t>
            </a:r>
            <a:r>
              <a:rPr lang="es-EC" sz="3200" b="1" dirty="0"/>
              <a:t> </a:t>
            </a:r>
            <a:r>
              <a:rPr lang="es-EC" sz="3200" b="1" dirty="0" err="1"/>
              <a:t>listening</a:t>
            </a:r>
            <a:r>
              <a:rPr lang="es-EC" sz="3200" b="1" dirty="0"/>
              <a:t> </a:t>
            </a:r>
            <a:r>
              <a:rPr lang="es-EC" sz="3200" b="1" dirty="0" err="1"/>
              <a:t>text</a:t>
            </a:r>
            <a:endParaRPr lang="es-EC" sz="3200" b="1" dirty="0"/>
          </a:p>
          <a:p>
            <a:endParaRPr lang="es-MX" dirty="0"/>
          </a:p>
        </p:txBody>
      </p:sp>
    </p:spTree>
    <p:extLst>
      <p:ext uri="{BB962C8B-B14F-4D97-AF65-F5344CB8AC3E}">
        <p14:creationId xmlns:p14="http://schemas.microsoft.com/office/powerpoint/2010/main" val="36286898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15889</TotalTime>
  <Words>3279</Words>
  <Application>Microsoft Office PowerPoint</Application>
  <PresentationFormat>On-screen Show (4:3)</PresentationFormat>
  <Paragraphs>562</Paragraphs>
  <Slides>150</Slides>
  <Notes>48</Notes>
  <HiddenSlides>0</HiddenSlides>
  <MMClips>0</MMClips>
  <ScaleCrop>false</ScaleCrop>
  <HeadingPairs>
    <vt:vector size="4" baseType="variant">
      <vt:variant>
        <vt:lpstr>Theme</vt:lpstr>
      </vt:variant>
      <vt:variant>
        <vt:i4>1</vt:i4>
      </vt:variant>
      <vt:variant>
        <vt:lpstr>Slide Titles</vt:lpstr>
      </vt:variant>
      <vt:variant>
        <vt:i4>150</vt:i4>
      </vt:variant>
    </vt:vector>
  </HeadingPairs>
  <TitlesOfParts>
    <vt:vector size="151" baseType="lpstr">
      <vt:lpstr>NewsPrint</vt:lpstr>
      <vt:lpstr>Using Authentic Resources</vt:lpstr>
      <vt:lpstr>What are authentic resources?</vt:lpstr>
      <vt:lpstr>What are authentic resources and materials?</vt:lpstr>
      <vt:lpstr>Examples include</vt:lpstr>
      <vt:lpstr>Difference: Authentic versus pedagogical</vt:lpstr>
      <vt:lpstr>Descriptions</vt:lpstr>
      <vt:lpstr>Descriptions</vt:lpstr>
      <vt:lpstr>Difference: Authentic versus pedagogical</vt:lpstr>
      <vt:lpstr>Meaningful communication.  </vt:lpstr>
      <vt:lpstr>PowerPoint Presentation</vt:lpstr>
      <vt:lpstr>Why to use Authentic resources?- video</vt:lpstr>
      <vt:lpstr>Why to use Authentic resources?</vt:lpstr>
      <vt:lpstr>Advantages of using authentic materials (Philips and Shettlesworth 1978; Clarke 1989; Peacock 1997, cited in Richards, 2001) </vt:lpstr>
      <vt:lpstr>PowerPoint Presentation</vt:lpstr>
      <vt:lpstr>PowerPoint Presentation</vt:lpstr>
      <vt:lpstr>PowerPoint Presentation</vt:lpstr>
      <vt:lpstr>PowerPoint Presentation</vt:lpstr>
      <vt:lpstr>More advantages</vt:lpstr>
      <vt:lpstr>PowerPoint Presentation</vt:lpstr>
      <vt:lpstr>PowerPoint Presentation</vt:lpstr>
      <vt:lpstr>PowerPoint Presentation</vt:lpstr>
      <vt:lpstr>Real World Benefits </vt:lpstr>
      <vt:lpstr>Real World Benefits </vt:lpstr>
      <vt:lpstr>Real World Benefits </vt:lpstr>
      <vt:lpstr>Are textbooks enough?</vt:lpstr>
      <vt:lpstr>Books versus AR</vt:lpstr>
      <vt:lpstr> Why textbooks are limited?</vt:lpstr>
      <vt:lpstr>Why aren’t we using enough authentic resources in the classroom?</vt:lpstr>
      <vt:lpstr>Challenges</vt:lpstr>
      <vt:lpstr>Challenges</vt:lpstr>
      <vt:lpstr>Challenges</vt:lpstr>
      <vt:lpstr>Challenges</vt:lpstr>
      <vt:lpstr>Challenges</vt:lpstr>
      <vt:lpstr>Challenges</vt:lpstr>
      <vt:lpstr>Challenges</vt:lpstr>
      <vt:lpstr>Challenges</vt:lpstr>
      <vt:lpstr>Challenges</vt:lpstr>
      <vt:lpstr>Solutions </vt:lpstr>
      <vt:lpstr>Edit the task not the text ( Shrum &amp; Glisan, 2010, P88)</vt:lpstr>
      <vt:lpstr>Elcontragolpe.net</vt:lpstr>
      <vt:lpstr>Solutions</vt:lpstr>
      <vt:lpstr>Solutions</vt:lpstr>
      <vt:lpstr>Solutions and benefits</vt:lpstr>
      <vt:lpstr>Results: Affordable, Engaging, Manageable </vt:lpstr>
      <vt:lpstr>Meaningful and  Relevant</vt:lpstr>
      <vt:lpstr>Why is it important to find good resources and materials? </vt:lpstr>
      <vt:lpstr>How to find Authentic Resources? </vt:lpstr>
      <vt:lpstr>Internet resources</vt:lpstr>
      <vt:lpstr> </vt:lpstr>
      <vt:lpstr>Where to find AR?</vt:lpstr>
      <vt:lpstr>Where can I find resources? </vt:lpstr>
      <vt:lpstr>Libraries</vt:lpstr>
      <vt:lpstr>Heritage Language Programs</vt:lpstr>
      <vt:lpstr>Remote Access to Libraries and Databases </vt:lpstr>
      <vt:lpstr>Where to find resources? </vt:lpstr>
      <vt:lpstr>PowerPoint Presentation</vt:lpstr>
      <vt:lpstr>Other resources</vt:lpstr>
      <vt:lpstr>Pinterest</vt:lpstr>
      <vt:lpstr>Virtual immersion </vt:lpstr>
      <vt:lpstr>PowerPoint Presentation</vt:lpstr>
      <vt:lpstr>PowerPoint Presentation</vt:lpstr>
      <vt:lpstr>Children’s books/poems: http://rafaelpombo.co/infantil/cuentos-pintados/rinrin-renacuajo/cuento-rinrin-renacuajo/</vt:lpstr>
      <vt:lpstr>Rafael Pombo La pobre viejecita </vt:lpstr>
      <vt:lpstr>Partnerships</vt:lpstr>
      <vt:lpstr>Other questions: </vt:lpstr>
      <vt:lpstr>Storing Resources</vt:lpstr>
      <vt:lpstr>The Trick to Finding Good Resources-The chicken or the egg?</vt:lpstr>
      <vt:lpstr>PowerPoint Presentation</vt:lpstr>
      <vt:lpstr>How to select authentic materials:</vt:lpstr>
      <vt:lpstr>You Tube</vt:lpstr>
      <vt:lpstr>Appropriateness: </vt:lpstr>
      <vt:lpstr>Currency</vt:lpstr>
      <vt:lpstr>Relevance-</vt:lpstr>
      <vt:lpstr>Quality</vt:lpstr>
      <vt:lpstr>Practical problems </vt:lpstr>
      <vt:lpstr>Discussion</vt:lpstr>
      <vt:lpstr>How to use other authentic resources?</vt:lpstr>
      <vt:lpstr>Let’s discuss in groups..</vt:lpstr>
      <vt:lpstr>Lesson plans for resources</vt:lpstr>
      <vt:lpstr>“Massaging resources”</vt:lpstr>
      <vt:lpstr>http://coerll.utexas.edu/methods/modules/teacher/03/ show video </vt:lpstr>
      <vt:lpstr>Massaging resources</vt:lpstr>
      <vt:lpstr>PowerPoint Presentation</vt:lpstr>
      <vt:lpstr>Adapting materials</vt:lpstr>
      <vt:lpstr>PowerPoint Presentation</vt:lpstr>
      <vt:lpstr>PowerPoint Presentation</vt:lpstr>
      <vt:lpstr>Integrated Performance Assessment (IPA) Resources </vt:lpstr>
      <vt:lpstr>Asessments using videos- sequential/ all modes</vt:lpstr>
      <vt:lpstr>PowerPoint Presentation</vt:lpstr>
      <vt:lpstr>How to use videos?</vt:lpstr>
      <vt:lpstr>Listening/reading  in layers</vt:lpstr>
      <vt:lpstr>Listening/reading  in layers.</vt:lpstr>
      <vt:lpstr>PowerPoint Presentation</vt:lpstr>
      <vt:lpstr>PowerPoint Presentation</vt:lpstr>
      <vt:lpstr>How to use videos?</vt:lpstr>
      <vt:lpstr>GOALS FOR TEACHING LISTENING</vt:lpstr>
      <vt:lpstr>METACOGNITIVE ESTRATEGIES</vt:lpstr>
      <vt:lpstr>PowerPoint Presentation</vt:lpstr>
      <vt:lpstr>PRE-LISTENING ACTIVITIES</vt:lpstr>
      <vt:lpstr>         During listening   </vt:lpstr>
      <vt:lpstr>PowerPoint Presentation</vt:lpstr>
      <vt:lpstr>WHILE-LISTENING ACTIVITIES </vt:lpstr>
      <vt:lpstr>After listening    “Evaluate”</vt:lpstr>
      <vt:lpstr>Home made videos</vt:lpstr>
      <vt:lpstr>PowerPoint Presentation</vt:lpstr>
      <vt:lpstr>PowerPoint Presentation</vt:lpstr>
      <vt:lpstr>PowerPoint Presentation</vt:lpstr>
      <vt:lpstr>PowerPoint Presentation</vt:lpstr>
      <vt:lpstr>At lower levels</vt:lpstr>
      <vt:lpstr>Resources for Spanish</vt:lpstr>
      <vt:lpstr>http://www.coerll.utexas.edu/spintx/ </vt:lpstr>
      <vt:lpstr>PowerPoint Presentation</vt:lpstr>
      <vt:lpstr>Relevant and meaninful</vt:lpstr>
      <vt:lpstr>Practical advice </vt:lpstr>
      <vt:lpstr>On your own explore:</vt:lpstr>
      <vt:lpstr>Resources</vt:lpstr>
      <vt:lpstr>French Resources</vt:lpstr>
      <vt:lpstr>French Resources</vt:lpstr>
      <vt:lpstr>Sample Tasks-different resources </vt:lpstr>
      <vt:lpstr>PowerPoint Presentation</vt:lpstr>
      <vt:lpstr>Using a TV schedule </vt:lpstr>
      <vt:lpstr>WANT ADS </vt:lpstr>
      <vt:lpstr>TRAVEL BROCHURES </vt:lpstr>
      <vt:lpstr>TREASURE HUNT </vt:lpstr>
      <vt:lpstr>MENUS </vt:lpstr>
      <vt:lpstr>ADS IN MAGAZINES </vt:lpstr>
      <vt:lpstr>Ways to use internet-Radio</vt:lpstr>
      <vt:lpstr>Electronic Mail-Key pal projects </vt:lpstr>
      <vt:lpstr>Electronic pals</vt:lpstr>
      <vt:lpstr>http://www.youtube.com/watch?v=WlSyCqqgknI </vt:lpstr>
      <vt:lpstr>For novice students- magazines, and newspapers</vt:lpstr>
      <vt:lpstr>Vocabulary is by the easiest language feature to focus on when using AR.  </vt:lpstr>
      <vt:lpstr>For novice students- web sites: Complete with minimal language skills: </vt:lpstr>
      <vt:lpstr>Gap activity with train schedules</vt:lpstr>
      <vt:lpstr>PowerPoint Presentation</vt:lpstr>
      <vt:lpstr>What about grammar? </vt:lpstr>
      <vt:lpstr>For novice students</vt:lpstr>
      <vt:lpstr>PowerPoint Presentation</vt:lpstr>
      <vt:lpstr>APPS </vt:lpstr>
      <vt:lpstr>http://altec.colorado.edu/languagelinks/All_Language_Resources.shtml </vt:lpstr>
      <vt:lpstr>PowerPoint Presentation</vt:lpstr>
      <vt:lpstr>PowerPoint Presentation</vt:lpstr>
      <vt:lpstr>Suggestions for In-Class Activities-USING SMART PHONES </vt:lpstr>
      <vt:lpstr>Phone apps-drawbacks </vt:lpstr>
      <vt:lpstr>PowerPoint Presentation</vt:lpstr>
      <vt:lpstr>More AR for Spanish</vt:lpstr>
      <vt:lpstr>It is your turn! </vt:lpstr>
      <vt:lpstr>Freewebinars::http://clear.msu.edu/webinars/  </vt:lpstr>
      <vt:lpstr>Bibliography</vt:lpstr>
      <vt:lpstr>Links-online articles used</vt:lpstr>
    </vt:vector>
  </TitlesOfParts>
  <Company>Fort Bend ISD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Araque, Sandra</dc:creator>
  <cp:lastModifiedBy>Araque, Sandra</cp:lastModifiedBy>
  <cp:revision>473</cp:revision>
  <cp:lastPrinted>2014-06-03T18:52:33Z</cp:lastPrinted>
  <dcterms:created xsi:type="dcterms:W3CDTF">2014-05-23T16:52:31Z</dcterms:created>
  <dcterms:modified xsi:type="dcterms:W3CDTF">2014-06-16T16:26:02Z</dcterms:modified>
</cp:coreProperties>
</file>